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6.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5"/>
  </p:notesMasterIdLst>
  <p:sldIdLst>
    <p:sldId id="260" r:id="rId2"/>
    <p:sldId id="256" r:id="rId3"/>
    <p:sldId id="271" r:id="rId4"/>
    <p:sldId id="266" r:id="rId5"/>
    <p:sldId id="263" r:id="rId6"/>
    <p:sldId id="272" r:id="rId7"/>
    <p:sldId id="273" r:id="rId8"/>
    <p:sldId id="277" r:id="rId9"/>
    <p:sldId id="278" r:id="rId10"/>
    <p:sldId id="279" r:id="rId11"/>
    <p:sldId id="280" r:id="rId12"/>
    <p:sldId id="267" r:id="rId13"/>
    <p:sldId id="282" r:id="rId14"/>
  </p:sldIdLst>
  <p:sldSz cx="12192000" cy="6858000"/>
  <p:notesSz cx="68119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09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65166" autoAdjust="0"/>
  </p:normalViewPr>
  <p:slideViewPr>
    <p:cSldViewPr snapToGrid="0">
      <p:cViewPr varScale="1">
        <p:scale>
          <a:sx n="65" d="100"/>
          <a:sy n="65" d="100"/>
        </p:scale>
        <p:origin x="136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rbs1sp\OneDrive%20-%20NERC\Data%20Analysis\Malawi%20Dry%202016\Malawi_WQdata_Sept2016_JW_Functional%20only_ForR_v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oleObject" Target="file:///C:\Users\rbs1sp\OneDrive%20-%20NERC\Data%20Analysis\Malawi%20Dry%202016\Malawi_WQdata_Sept2016_JW_Functional%20only_ForR_v2.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rbs1sp\OneDrive%20-%20NERC\Data%20Analysis\Malawi%20Dry%202016\Malawi_WQdata_Sept2016_JW_Functional%20only_ForR_v2.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rbs1sp\OneDrive%20-%20NERC\Data%20Analysis\Malawi%20Dry%202016\Malawi_WQdata_Sept2016_JW_Functional%20only_ForR_v2.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rbs1sp\OneDrive%20-%20NERC\Data%20Analysis\Malawi%20Dry%202016\Malawi_WQdata_Sept2016_JW_Functional%20only_ForR_v2.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Users\rbs1sp\OneDrive%20-%20NERC\Data%20Analysis\Malawi%20Dry%202016\Anaylsis%20for%20IAH.xlsx"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C:\Users\rbs1sp\OneDrive%20-%20NERC\Data%20Analysis\Malawi%20Dry%202016\Malawi_WQdata_Sept2016_JW_Functional%20only_ForR_v2.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C:\Users\rbs1sp\OneDrive%20-%20NERC\Data%20Analysis\Malawi%20Dry%202016\Anaylsis%20for%20IAH.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C:\Users\rbs1sp\OneDrive%20-%20NERC\Data%20Analysis\Malawi%20Dry%202016\Anaylsis%20for%20IA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Access to improved drinking </a:t>
            </a:r>
            <a:r>
              <a:rPr lang="en-GB" dirty="0" smtClean="0"/>
              <a:t>water source</a:t>
            </a:r>
            <a:endParaRPr lang="en-GB"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Access to improved drinking water</c:v>
                </c:pt>
              </c:strCache>
            </c:strRef>
          </c:tx>
          <c:dPt>
            <c:idx val="0"/>
            <c:bubble3D val="0"/>
            <c:spPr>
              <a:solidFill>
                <a:schemeClr val="accent1"/>
              </a:solidFill>
              <a:ln w="19050">
                <a:solidFill>
                  <a:schemeClr val="lt1"/>
                </a:solidFill>
              </a:ln>
              <a:effectLst/>
            </c:spPr>
          </c:dPt>
          <c:dPt>
            <c:idx val="1"/>
            <c:bubble3D val="0"/>
            <c:spPr>
              <a:solidFill>
                <a:schemeClr val="tx1"/>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with access</c:v>
                </c:pt>
                <c:pt idx="1">
                  <c:v>without access</c:v>
                </c:pt>
              </c:strCache>
            </c:strRef>
          </c:cat>
          <c:val>
            <c:numRef>
              <c:f>Sheet1!$B$2:$B$5</c:f>
              <c:numCache>
                <c:formatCode>0%</c:formatCode>
                <c:ptCount val="4"/>
                <c:pt idx="0">
                  <c:v>0.48</c:v>
                </c:pt>
                <c:pt idx="1">
                  <c:v>0.52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04111231982641"/>
          <c:y val="0.10419544829968938"/>
          <c:w val="0.64934165870436622"/>
          <c:h val="0.88397759956640709"/>
        </c:manualLayout>
      </c:layout>
      <c:doughnutChart>
        <c:varyColors val="1"/>
        <c:ser>
          <c:idx val="0"/>
          <c:order val="0"/>
          <c:tx>
            <c:strRef>
              <c:f>Sheet1!$B$1</c:f>
              <c:strCache>
                <c:ptCount val="1"/>
                <c:pt idx="0">
                  <c:v>Access to improved drinking water source</c:v>
                </c:pt>
              </c:strCache>
            </c:strRef>
          </c:tx>
          <c:dPt>
            <c:idx val="0"/>
            <c:bubble3D val="0"/>
            <c:spPr>
              <a:solidFill>
                <a:schemeClr val="accent1"/>
              </a:solidFill>
              <a:ln w="19050">
                <a:solidFill>
                  <a:schemeClr val="lt1"/>
                </a:solidFill>
              </a:ln>
              <a:effectLst/>
            </c:spPr>
          </c:dPt>
          <c:dPt>
            <c:idx val="1"/>
            <c:bubble3D val="0"/>
            <c:spPr>
              <a:solidFill>
                <a:schemeClr val="tx1"/>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Access to improved water source</c:v>
                </c:pt>
                <c:pt idx="1">
                  <c:v>No access</c:v>
                </c:pt>
              </c:strCache>
            </c:strRef>
          </c:cat>
          <c:val>
            <c:numRef>
              <c:f>Sheet1!$B$2:$B$5</c:f>
              <c:numCache>
                <c:formatCode>General</c:formatCode>
                <c:ptCount val="4"/>
                <c:pt idx="0">
                  <c:v>0.68</c:v>
                </c:pt>
                <c:pt idx="1">
                  <c:v>0.31999999999999995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7147649222238612"/>
          <c:y val="0.11367515337541896"/>
          <c:w val="0.48835397268509012"/>
          <c:h val="0.8740509473130792"/>
        </c:manualLayout>
      </c:layout>
      <c:doughnutChart>
        <c:varyColors val="1"/>
        <c:ser>
          <c:idx val="0"/>
          <c:order val="0"/>
          <c:tx>
            <c:strRef>
              <c:f>Sheet1!$B$1</c:f>
              <c:strCache>
                <c:ptCount val="1"/>
                <c:pt idx="0">
                  <c:v>Access to improved sanitation</c:v>
                </c:pt>
              </c:strCache>
            </c:strRef>
          </c:tx>
          <c:dPt>
            <c:idx val="0"/>
            <c:bubble3D val="0"/>
            <c:spPr>
              <a:solidFill>
                <a:schemeClr val="accent1"/>
              </a:solidFill>
              <a:ln w="19050">
                <a:solidFill>
                  <a:schemeClr val="lt1"/>
                </a:solidFill>
              </a:ln>
              <a:effectLst/>
            </c:spPr>
          </c:dPt>
          <c:dPt>
            <c:idx val="1"/>
            <c:bubble3D val="0"/>
            <c:spPr>
              <a:solidFill>
                <a:schemeClr val="tx1"/>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With access</c:v>
                </c:pt>
                <c:pt idx="1">
                  <c:v>without access</c:v>
                </c:pt>
              </c:strCache>
            </c:strRef>
          </c:cat>
          <c:val>
            <c:numRef>
              <c:f>Sheet1!$B$2:$B$5</c:f>
              <c:numCache>
                <c:formatCode>0%</c:formatCode>
                <c:ptCount val="4"/>
                <c:pt idx="0">
                  <c:v>0.24</c:v>
                </c:pt>
                <c:pt idx="1">
                  <c:v>0.76</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147649222238612"/>
          <c:y val="0.11367515337541896"/>
          <c:w val="0.48835397268509012"/>
          <c:h val="0.8740509473130792"/>
        </c:manualLayout>
      </c:layout>
      <c:doughnutChart>
        <c:varyColors val="1"/>
        <c:ser>
          <c:idx val="0"/>
          <c:order val="0"/>
          <c:tx>
            <c:strRef>
              <c:f>Sheet1!$B$1</c:f>
              <c:strCache>
                <c:ptCount val="1"/>
                <c:pt idx="0">
                  <c:v>Access to improved sanitation</c:v>
                </c:pt>
              </c:strCache>
            </c:strRef>
          </c:tx>
          <c:dPt>
            <c:idx val="0"/>
            <c:bubble3D val="0"/>
            <c:spPr>
              <a:solidFill>
                <a:schemeClr val="accent1"/>
              </a:solidFill>
              <a:ln w="19050">
                <a:solidFill>
                  <a:schemeClr val="lt1"/>
                </a:solidFill>
              </a:ln>
              <a:effectLst/>
            </c:spPr>
          </c:dPt>
          <c:dPt>
            <c:idx val="1"/>
            <c:bubble3D val="0"/>
            <c:spPr>
              <a:solidFill>
                <a:schemeClr val="tx1"/>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With access</c:v>
                </c:pt>
                <c:pt idx="1">
                  <c:v>without access</c:v>
                </c:pt>
              </c:strCache>
            </c:strRef>
          </c:cat>
          <c:val>
            <c:numRef>
              <c:f>Sheet1!$B$2:$B$5</c:f>
              <c:numCache>
                <c:formatCode>0%</c:formatCode>
                <c:ptCount val="4"/>
                <c:pt idx="0">
                  <c:v>0.3</c:v>
                </c:pt>
                <c:pt idx="1">
                  <c:v>0.7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Access to improved drinking water</c:v>
                </c:pt>
              </c:strCache>
            </c:strRef>
          </c:tx>
          <c:dPt>
            <c:idx val="0"/>
            <c:bubble3D val="0"/>
            <c:spPr>
              <a:solidFill>
                <a:schemeClr val="accent1"/>
              </a:solidFill>
              <a:ln w="19050">
                <a:solidFill>
                  <a:schemeClr val="lt1"/>
                </a:solidFill>
              </a:ln>
              <a:effectLst/>
            </c:spPr>
          </c:dPt>
          <c:dPt>
            <c:idx val="1"/>
            <c:bubble3D val="0"/>
            <c:spPr>
              <a:solidFill>
                <a:schemeClr val="tx1"/>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with access</c:v>
                </c:pt>
                <c:pt idx="1">
                  <c:v>without access</c:v>
                </c:pt>
              </c:strCache>
            </c:strRef>
          </c:cat>
          <c:val>
            <c:numRef>
              <c:f>Sheet1!$B$2:$B$5</c:f>
              <c:numCache>
                <c:formatCode>0%</c:formatCode>
                <c:ptCount val="4"/>
                <c:pt idx="0">
                  <c:v>0.68</c:v>
                </c:pt>
                <c:pt idx="1">
                  <c:v>0.32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191410170585125E-2"/>
          <c:y val="0.10252525485508072"/>
          <c:w val="0.89144935104736445"/>
          <c:h val="0.83985416799841306"/>
        </c:manualLayout>
      </c:layout>
      <c:scatterChart>
        <c:scatterStyle val="lineMarker"/>
        <c:varyColors val="0"/>
        <c:ser>
          <c:idx val="0"/>
          <c:order val="0"/>
          <c:tx>
            <c:v>Sept - Dec 2016 (Dry)</c:v>
          </c:tx>
          <c:spPr>
            <a:ln w="25400" cap="rnd">
              <a:noFill/>
              <a:round/>
            </a:ln>
            <a:effectLst/>
          </c:spPr>
          <c:marker>
            <c:symbol val="circle"/>
            <c:size val="5"/>
            <c:spPr>
              <a:solidFill>
                <a:schemeClr val="accent1"/>
              </a:solidFill>
              <a:ln w="9525">
                <a:solidFill>
                  <a:schemeClr val="accent1"/>
                </a:solidFill>
              </a:ln>
              <a:effectLst/>
            </c:spPr>
          </c:marker>
          <c:xVal>
            <c:numRef>
              <c:f>'All Functional only_ForR'!$AI$2:$AI$184</c:f>
              <c:numCache>
                <c:formatCode>0.00</c:formatCode>
                <c:ptCount val="183"/>
                <c:pt idx="0">
                  <c:v>26.8</c:v>
                </c:pt>
                <c:pt idx="1">
                  <c:v>25</c:v>
                </c:pt>
                <c:pt idx="2">
                  <c:v>26.7</c:v>
                </c:pt>
                <c:pt idx="3">
                  <c:v>26.7</c:v>
                </c:pt>
                <c:pt idx="4">
                  <c:v>26.7</c:v>
                </c:pt>
                <c:pt idx="5" formatCode="General">
                  <c:v>20.9</c:v>
                </c:pt>
                <c:pt idx="6">
                  <c:v>27</c:v>
                </c:pt>
                <c:pt idx="7">
                  <c:v>26.6</c:v>
                </c:pt>
                <c:pt idx="8" formatCode="General">
                  <c:v>29.3</c:v>
                </c:pt>
                <c:pt idx="9">
                  <c:v>26.6</c:v>
                </c:pt>
                <c:pt idx="10">
                  <c:v>26.9</c:v>
                </c:pt>
                <c:pt idx="11" formatCode="General">
                  <c:v>24.6</c:v>
                </c:pt>
                <c:pt idx="12">
                  <c:v>27.1</c:v>
                </c:pt>
                <c:pt idx="13">
                  <c:v>28.2</c:v>
                </c:pt>
                <c:pt idx="14" formatCode="General">
                  <c:v>26.7</c:v>
                </c:pt>
                <c:pt idx="15">
                  <c:v>28.2</c:v>
                </c:pt>
                <c:pt idx="16">
                  <c:v>27.3</c:v>
                </c:pt>
                <c:pt idx="17" formatCode="General">
                  <c:v>26.2</c:v>
                </c:pt>
                <c:pt idx="18">
                  <c:v>26.5</c:v>
                </c:pt>
                <c:pt idx="19">
                  <c:v>26.7</c:v>
                </c:pt>
                <c:pt idx="20">
                  <c:v>27.4</c:v>
                </c:pt>
                <c:pt idx="21" formatCode="General">
                  <c:v>24.1</c:v>
                </c:pt>
                <c:pt idx="22">
                  <c:v>26.4</c:v>
                </c:pt>
                <c:pt idx="23">
                  <c:v>26.7</c:v>
                </c:pt>
                <c:pt idx="24">
                  <c:v>27.2</c:v>
                </c:pt>
                <c:pt idx="25">
                  <c:v>26.7</c:v>
                </c:pt>
                <c:pt idx="26">
                  <c:v>27.1</c:v>
                </c:pt>
                <c:pt idx="27" formatCode="General">
                  <c:v>24.2</c:v>
                </c:pt>
                <c:pt idx="28">
                  <c:v>28.5</c:v>
                </c:pt>
                <c:pt idx="29">
                  <c:v>27.4</c:v>
                </c:pt>
                <c:pt idx="30">
                  <c:v>26.7</c:v>
                </c:pt>
                <c:pt idx="31">
                  <c:v>28.2</c:v>
                </c:pt>
                <c:pt idx="32">
                  <c:v>27.2</c:v>
                </c:pt>
                <c:pt idx="33">
                  <c:v>28.3</c:v>
                </c:pt>
                <c:pt idx="34" formatCode="General">
                  <c:v>24.9</c:v>
                </c:pt>
                <c:pt idx="35">
                  <c:v>27.7</c:v>
                </c:pt>
                <c:pt idx="36">
                  <c:v>27.7</c:v>
                </c:pt>
                <c:pt idx="37">
                  <c:v>27.6</c:v>
                </c:pt>
                <c:pt idx="38">
                  <c:v>28.6</c:v>
                </c:pt>
                <c:pt idx="39">
                  <c:v>28</c:v>
                </c:pt>
                <c:pt idx="40">
                  <c:v>26.5</c:v>
                </c:pt>
                <c:pt idx="41">
                  <c:v>26.2</c:v>
                </c:pt>
                <c:pt idx="42">
                  <c:v>26.9</c:v>
                </c:pt>
                <c:pt idx="43" formatCode="General">
                  <c:v>26.7</c:v>
                </c:pt>
                <c:pt idx="44">
                  <c:v>27.2</c:v>
                </c:pt>
                <c:pt idx="45">
                  <c:v>26.6</c:v>
                </c:pt>
                <c:pt idx="46">
                  <c:v>26.5</c:v>
                </c:pt>
                <c:pt idx="47" formatCode="General">
                  <c:v>24.9</c:v>
                </c:pt>
                <c:pt idx="48">
                  <c:v>27.6</c:v>
                </c:pt>
                <c:pt idx="49">
                  <c:v>27.2</c:v>
                </c:pt>
                <c:pt idx="50">
                  <c:v>26.8</c:v>
                </c:pt>
                <c:pt idx="51">
                  <c:v>27.3</c:v>
                </c:pt>
                <c:pt idx="52">
                  <c:v>27</c:v>
                </c:pt>
                <c:pt idx="53">
                  <c:v>25.2</c:v>
                </c:pt>
                <c:pt idx="54">
                  <c:v>25.3</c:v>
                </c:pt>
                <c:pt idx="55">
                  <c:v>26.3</c:v>
                </c:pt>
                <c:pt idx="56">
                  <c:v>26.1</c:v>
                </c:pt>
                <c:pt idx="57">
                  <c:v>26.8</c:v>
                </c:pt>
                <c:pt idx="58">
                  <c:v>27.8</c:v>
                </c:pt>
                <c:pt idx="59">
                  <c:v>27</c:v>
                </c:pt>
                <c:pt idx="60" formatCode="General">
                  <c:v>26.7</c:v>
                </c:pt>
                <c:pt idx="61">
                  <c:v>26.2</c:v>
                </c:pt>
                <c:pt idx="62" formatCode="General">
                  <c:v>24.3</c:v>
                </c:pt>
                <c:pt idx="63">
                  <c:v>27.1</c:v>
                </c:pt>
                <c:pt idx="64" formatCode="0.0">
                  <c:v>23</c:v>
                </c:pt>
                <c:pt idx="65">
                  <c:v>25.6</c:v>
                </c:pt>
                <c:pt idx="66">
                  <c:v>25.8</c:v>
                </c:pt>
                <c:pt idx="67" formatCode="0.0">
                  <c:v>24.1</c:v>
                </c:pt>
                <c:pt idx="68">
                  <c:v>27.3</c:v>
                </c:pt>
                <c:pt idx="69">
                  <c:v>27.2</c:v>
                </c:pt>
                <c:pt idx="70">
                  <c:v>26.8</c:v>
                </c:pt>
                <c:pt idx="71">
                  <c:v>27</c:v>
                </c:pt>
                <c:pt idx="72">
                  <c:v>27.9</c:v>
                </c:pt>
                <c:pt idx="73">
                  <c:v>27.5</c:v>
                </c:pt>
                <c:pt idx="74">
                  <c:v>25.6</c:v>
                </c:pt>
                <c:pt idx="75">
                  <c:v>26.3</c:v>
                </c:pt>
                <c:pt idx="76">
                  <c:v>27</c:v>
                </c:pt>
                <c:pt idx="77">
                  <c:v>27.1</c:v>
                </c:pt>
                <c:pt idx="78">
                  <c:v>28</c:v>
                </c:pt>
                <c:pt idx="79">
                  <c:v>26.1</c:v>
                </c:pt>
                <c:pt idx="80">
                  <c:v>26.9</c:v>
                </c:pt>
                <c:pt idx="81">
                  <c:v>28.7</c:v>
                </c:pt>
                <c:pt idx="82">
                  <c:v>24.8</c:v>
                </c:pt>
                <c:pt idx="83">
                  <c:v>24.6</c:v>
                </c:pt>
                <c:pt idx="84">
                  <c:v>24.4</c:v>
                </c:pt>
                <c:pt idx="85">
                  <c:v>24.6</c:v>
                </c:pt>
                <c:pt idx="86">
                  <c:v>23.9</c:v>
                </c:pt>
                <c:pt idx="87">
                  <c:v>24.7</c:v>
                </c:pt>
                <c:pt idx="88">
                  <c:v>25.4</c:v>
                </c:pt>
                <c:pt idx="89">
                  <c:v>23.9</c:v>
                </c:pt>
                <c:pt idx="90">
                  <c:v>24.7</c:v>
                </c:pt>
                <c:pt idx="91" formatCode="0.0">
                  <c:v>22</c:v>
                </c:pt>
                <c:pt idx="92">
                  <c:v>24.2</c:v>
                </c:pt>
                <c:pt idx="93">
                  <c:v>24.9</c:v>
                </c:pt>
                <c:pt idx="94">
                  <c:v>23.8</c:v>
                </c:pt>
                <c:pt idx="95">
                  <c:v>24.1</c:v>
                </c:pt>
                <c:pt idx="96">
                  <c:v>24</c:v>
                </c:pt>
                <c:pt idx="97">
                  <c:v>24.2</c:v>
                </c:pt>
                <c:pt idx="98">
                  <c:v>24.5</c:v>
                </c:pt>
                <c:pt idx="99">
                  <c:v>23.9</c:v>
                </c:pt>
                <c:pt idx="100">
                  <c:v>24.6</c:v>
                </c:pt>
                <c:pt idx="101" formatCode="General">
                  <c:v>25.9</c:v>
                </c:pt>
                <c:pt idx="102">
                  <c:v>24.8</c:v>
                </c:pt>
                <c:pt idx="103">
                  <c:v>24.1</c:v>
                </c:pt>
                <c:pt idx="104">
                  <c:v>25.2</c:v>
                </c:pt>
                <c:pt idx="105">
                  <c:v>24.9</c:v>
                </c:pt>
                <c:pt idx="106">
                  <c:v>25.6</c:v>
                </c:pt>
                <c:pt idx="107">
                  <c:v>24.7</c:v>
                </c:pt>
                <c:pt idx="108">
                  <c:v>24.4</c:v>
                </c:pt>
                <c:pt idx="109">
                  <c:v>24</c:v>
                </c:pt>
                <c:pt idx="110">
                  <c:v>24.1</c:v>
                </c:pt>
                <c:pt idx="111">
                  <c:v>24</c:v>
                </c:pt>
                <c:pt idx="112" formatCode="General">
                  <c:v>24.6</c:v>
                </c:pt>
                <c:pt idx="113">
                  <c:v>25.2</c:v>
                </c:pt>
                <c:pt idx="114">
                  <c:v>24.1</c:v>
                </c:pt>
                <c:pt idx="115">
                  <c:v>27.9</c:v>
                </c:pt>
                <c:pt idx="116">
                  <c:v>27.4</c:v>
                </c:pt>
                <c:pt idx="117">
                  <c:v>27.3</c:v>
                </c:pt>
                <c:pt idx="118">
                  <c:v>27.7</c:v>
                </c:pt>
                <c:pt idx="119">
                  <c:v>27.9</c:v>
                </c:pt>
                <c:pt idx="120">
                  <c:v>28.3</c:v>
                </c:pt>
                <c:pt idx="121" formatCode="General">
                  <c:v>28.8</c:v>
                </c:pt>
                <c:pt idx="122">
                  <c:v>28.1</c:v>
                </c:pt>
                <c:pt idx="123">
                  <c:v>27.6</c:v>
                </c:pt>
                <c:pt idx="124">
                  <c:v>28.6</c:v>
                </c:pt>
                <c:pt idx="125">
                  <c:v>29.9</c:v>
                </c:pt>
                <c:pt idx="126">
                  <c:v>27.7</c:v>
                </c:pt>
                <c:pt idx="127">
                  <c:v>27.6</c:v>
                </c:pt>
                <c:pt idx="128">
                  <c:v>28.2</c:v>
                </c:pt>
                <c:pt idx="129">
                  <c:v>28.7</c:v>
                </c:pt>
                <c:pt idx="130">
                  <c:v>27.2</c:v>
                </c:pt>
                <c:pt idx="131">
                  <c:v>28.3</c:v>
                </c:pt>
                <c:pt idx="132">
                  <c:v>27.6</c:v>
                </c:pt>
                <c:pt idx="133">
                  <c:v>28.6</c:v>
                </c:pt>
                <c:pt idx="134">
                  <c:v>28.4</c:v>
                </c:pt>
                <c:pt idx="135">
                  <c:v>29.2</c:v>
                </c:pt>
                <c:pt idx="136" formatCode="General">
                  <c:v>27.7</c:v>
                </c:pt>
                <c:pt idx="137">
                  <c:v>29.1</c:v>
                </c:pt>
                <c:pt idx="138">
                  <c:v>28.2</c:v>
                </c:pt>
                <c:pt idx="139">
                  <c:v>28.3</c:v>
                </c:pt>
                <c:pt idx="140">
                  <c:v>27.6</c:v>
                </c:pt>
                <c:pt idx="141">
                  <c:v>29</c:v>
                </c:pt>
                <c:pt idx="142">
                  <c:v>28.7</c:v>
                </c:pt>
                <c:pt idx="143">
                  <c:v>28.7</c:v>
                </c:pt>
                <c:pt idx="144">
                  <c:v>27.6</c:v>
                </c:pt>
                <c:pt idx="145">
                  <c:v>27.6</c:v>
                </c:pt>
                <c:pt idx="146">
                  <c:v>27.7</c:v>
                </c:pt>
                <c:pt idx="147">
                  <c:v>24.4</c:v>
                </c:pt>
                <c:pt idx="148">
                  <c:v>25.6</c:v>
                </c:pt>
                <c:pt idx="149">
                  <c:v>25.8</c:v>
                </c:pt>
                <c:pt idx="150">
                  <c:v>25.5</c:v>
                </c:pt>
                <c:pt idx="151">
                  <c:v>25.3</c:v>
                </c:pt>
                <c:pt idx="152">
                  <c:v>24.9</c:v>
                </c:pt>
                <c:pt idx="153">
                  <c:v>25.5</c:v>
                </c:pt>
                <c:pt idx="154">
                  <c:v>24.6</c:v>
                </c:pt>
                <c:pt idx="155">
                  <c:v>24.8</c:v>
                </c:pt>
                <c:pt idx="156" formatCode="General">
                  <c:v>24.3</c:v>
                </c:pt>
                <c:pt idx="157">
                  <c:v>23.6</c:v>
                </c:pt>
                <c:pt idx="158">
                  <c:v>24.8</c:v>
                </c:pt>
                <c:pt idx="159">
                  <c:v>25.2</c:v>
                </c:pt>
                <c:pt idx="160">
                  <c:v>23.6</c:v>
                </c:pt>
                <c:pt idx="161" formatCode="General">
                  <c:v>21.1</c:v>
                </c:pt>
                <c:pt idx="162">
                  <c:v>24.1</c:v>
                </c:pt>
                <c:pt idx="163">
                  <c:v>22.4</c:v>
                </c:pt>
                <c:pt idx="164">
                  <c:v>22.4</c:v>
                </c:pt>
                <c:pt idx="165">
                  <c:v>23.4</c:v>
                </c:pt>
                <c:pt idx="166">
                  <c:v>23.4</c:v>
                </c:pt>
                <c:pt idx="167">
                  <c:v>25.2</c:v>
                </c:pt>
                <c:pt idx="168">
                  <c:v>24</c:v>
                </c:pt>
                <c:pt idx="169">
                  <c:v>24.3</c:v>
                </c:pt>
                <c:pt idx="170">
                  <c:v>24.9</c:v>
                </c:pt>
                <c:pt idx="171">
                  <c:v>24.8</c:v>
                </c:pt>
                <c:pt idx="172">
                  <c:v>24.6</c:v>
                </c:pt>
                <c:pt idx="173">
                  <c:v>25.1</c:v>
                </c:pt>
                <c:pt idx="174">
                  <c:v>25.2</c:v>
                </c:pt>
                <c:pt idx="175">
                  <c:v>24.4</c:v>
                </c:pt>
                <c:pt idx="176">
                  <c:v>23.1</c:v>
                </c:pt>
                <c:pt idx="177">
                  <c:v>23.6</c:v>
                </c:pt>
                <c:pt idx="178">
                  <c:v>23.8</c:v>
                </c:pt>
                <c:pt idx="179">
                  <c:v>24.7</c:v>
                </c:pt>
                <c:pt idx="180">
                  <c:v>24.3</c:v>
                </c:pt>
                <c:pt idx="181">
                  <c:v>23.3</c:v>
                </c:pt>
                <c:pt idx="182">
                  <c:v>24.9</c:v>
                </c:pt>
              </c:numCache>
            </c:numRef>
          </c:xVal>
          <c:yVal>
            <c:numRef>
              <c:f>'All Functional only_ForR'!$AJ$2:$AJ$184</c:f>
              <c:numCache>
                <c:formatCode>0.00</c:formatCode>
                <c:ptCount val="183"/>
                <c:pt idx="0">
                  <c:v>0.7</c:v>
                </c:pt>
                <c:pt idx="1">
                  <c:v>1.4</c:v>
                </c:pt>
                <c:pt idx="2">
                  <c:v>1.1000000000000001</c:v>
                </c:pt>
                <c:pt idx="3">
                  <c:v>1</c:v>
                </c:pt>
                <c:pt idx="4">
                  <c:v>0.7</c:v>
                </c:pt>
                <c:pt idx="5" formatCode="General">
                  <c:v>6.4</c:v>
                </c:pt>
                <c:pt idx="6">
                  <c:v>0.5</c:v>
                </c:pt>
                <c:pt idx="7">
                  <c:v>0.8</c:v>
                </c:pt>
                <c:pt idx="8" formatCode="General">
                  <c:v>8.5</c:v>
                </c:pt>
                <c:pt idx="9">
                  <c:v>0.8</c:v>
                </c:pt>
                <c:pt idx="10">
                  <c:v>1.9</c:v>
                </c:pt>
                <c:pt idx="11" formatCode="General">
                  <c:v>9.4</c:v>
                </c:pt>
                <c:pt idx="12">
                  <c:v>1</c:v>
                </c:pt>
                <c:pt idx="13">
                  <c:v>0.16</c:v>
                </c:pt>
                <c:pt idx="14" formatCode="General">
                  <c:v>4.8</c:v>
                </c:pt>
                <c:pt idx="15">
                  <c:v>0.7</c:v>
                </c:pt>
                <c:pt idx="16">
                  <c:v>1</c:v>
                </c:pt>
                <c:pt idx="17" formatCode="General">
                  <c:v>4.5</c:v>
                </c:pt>
                <c:pt idx="18">
                  <c:v>1</c:v>
                </c:pt>
                <c:pt idx="19">
                  <c:v>0.7</c:v>
                </c:pt>
                <c:pt idx="20">
                  <c:v>2</c:v>
                </c:pt>
                <c:pt idx="21" formatCode="General">
                  <c:v>4.8</c:v>
                </c:pt>
                <c:pt idx="22">
                  <c:v>3.4</c:v>
                </c:pt>
                <c:pt idx="23">
                  <c:v>1.4</c:v>
                </c:pt>
                <c:pt idx="24">
                  <c:v>0.5</c:v>
                </c:pt>
                <c:pt idx="25">
                  <c:v>0.5</c:v>
                </c:pt>
                <c:pt idx="26">
                  <c:v>0.5</c:v>
                </c:pt>
                <c:pt idx="27" formatCode="General">
                  <c:v>4.8</c:v>
                </c:pt>
                <c:pt idx="28">
                  <c:v>0.4</c:v>
                </c:pt>
                <c:pt idx="29">
                  <c:v>0.7</c:v>
                </c:pt>
                <c:pt idx="30">
                  <c:v>0.8</c:v>
                </c:pt>
                <c:pt idx="31">
                  <c:v>1</c:v>
                </c:pt>
                <c:pt idx="32">
                  <c:v>1.3</c:v>
                </c:pt>
                <c:pt idx="33">
                  <c:v>2.2999999999999998</c:v>
                </c:pt>
                <c:pt idx="34" formatCode="General">
                  <c:v>11.9</c:v>
                </c:pt>
                <c:pt idx="35">
                  <c:v>0.6</c:v>
                </c:pt>
                <c:pt idx="36">
                  <c:v>1.6</c:v>
                </c:pt>
                <c:pt idx="37">
                  <c:v>0.5</c:v>
                </c:pt>
                <c:pt idx="38">
                  <c:v>1.5</c:v>
                </c:pt>
                <c:pt idx="39">
                  <c:v>0.5</c:v>
                </c:pt>
                <c:pt idx="40">
                  <c:v>2.1</c:v>
                </c:pt>
                <c:pt idx="41">
                  <c:v>0.9</c:v>
                </c:pt>
                <c:pt idx="42">
                  <c:v>1</c:v>
                </c:pt>
                <c:pt idx="43" formatCode="General">
                  <c:v>4.3</c:v>
                </c:pt>
                <c:pt idx="44">
                  <c:v>0.2</c:v>
                </c:pt>
                <c:pt idx="45">
                  <c:v>0.4</c:v>
                </c:pt>
                <c:pt idx="46">
                  <c:v>0.3</c:v>
                </c:pt>
                <c:pt idx="47" formatCode="General">
                  <c:v>3.8</c:v>
                </c:pt>
                <c:pt idx="48">
                  <c:v>0.3</c:v>
                </c:pt>
                <c:pt idx="49">
                  <c:v>0.7</c:v>
                </c:pt>
                <c:pt idx="50">
                  <c:v>2.2999999999999998</c:v>
                </c:pt>
                <c:pt idx="51">
                  <c:v>0.2</c:v>
                </c:pt>
                <c:pt idx="52">
                  <c:v>0.2</c:v>
                </c:pt>
                <c:pt idx="53">
                  <c:v>0.3</c:v>
                </c:pt>
                <c:pt idx="54">
                  <c:v>0.4</c:v>
                </c:pt>
                <c:pt idx="55">
                  <c:v>0.1</c:v>
                </c:pt>
                <c:pt idx="56">
                  <c:v>0.5</c:v>
                </c:pt>
                <c:pt idx="57">
                  <c:v>0.6</c:v>
                </c:pt>
                <c:pt idx="58">
                  <c:v>0.5</c:v>
                </c:pt>
                <c:pt idx="59">
                  <c:v>0.3</c:v>
                </c:pt>
                <c:pt idx="60" formatCode="General">
                  <c:v>1.7</c:v>
                </c:pt>
                <c:pt idx="61">
                  <c:v>0.1</c:v>
                </c:pt>
                <c:pt idx="62" formatCode="0.0">
                  <c:v>2</c:v>
                </c:pt>
                <c:pt idx="63">
                  <c:v>0.4</c:v>
                </c:pt>
                <c:pt idx="64" formatCode="General">
                  <c:v>6.6</c:v>
                </c:pt>
                <c:pt idx="65">
                  <c:v>0.1</c:v>
                </c:pt>
                <c:pt idx="66">
                  <c:v>0.2</c:v>
                </c:pt>
                <c:pt idx="67" formatCode="0.0">
                  <c:v>3</c:v>
                </c:pt>
                <c:pt idx="68">
                  <c:v>0.2</c:v>
                </c:pt>
                <c:pt idx="69">
                  <c:v>0.2</c:v>
                </c:pt>
                <c:pt idx="70">
                  <c:v>0.5</c:v>
                </c:pt>
                <c:pt idx="71">
                  <c:v>0.3</c:v>
                </c:pt>
                <c:pt idx="72">
                  <c:v>0.7</c:v>
                </c:pt>
                <c:pt idx="73">
                  <c:v>0.1</c:v>
                </c:pt>
                <c:pt idx="74">
                  <c:v>0.2</c:v>
                </c:pt>
                <c:pt idx="75">
                  <c:v>0.8</c:v>
                </c:pt>
                <c:pt idx="76">
                  <c:v>0.5</c:v>
                </c:pt>
                <c:pt idx="77">
                  <c:v>0.3</c:v>
                </c:pt>
                <c:pt idx="78">
                  <c:v>0.7</c:v>
                </c:pt>
                <c:pt idx="79">
                  <c:v>0.1</c:v>
                </c:pt>
                <c:pt idx="80">
                  <c:v>0.3</c:v>
                </c:pt>
                <c:pt idx="81">
                  <c:v>0.7</c:v>
                </c:pt>
                <c:pt idx="82">
                  <c:v>0.3</c:v>
                </c:pt>
                <c:pt idx="83">
                  <c:v>0.4</c:v>
                </c:pt>
                <c:pt idx="84">
                  <c:v>0.3</c:v>
                </c:pt>
                <c:pt idx="85">
                  <c:v>0.3</c:v>
                </c:pt>
                <c:pt idx="86">
                  <c:v>0.5</c:v>
                </c:pt>
                <c:pt idx="87">
                  <c:v>0.2</c:v>
                </c:pt>
                <c:pt idx="88">
                  <c:v>0.3</c:v>
                </c:pt>
                <c:pt idx="89">
                  <c:v>0.3</c:v>
                </c:pt>
                <c:pt idx="90">
                  <c:v>1</c:v>
                </c:pt>
                <c:pt idx="91" formatCode="General">
                  <c:v>1.8</c:v>
                </c:pt>
                <c:pt idx="92">
                  <c:v>0.8</c:v>
                </c:pt>
                <c:pt idx="93">
                  <c:v>0.6</c:v>
                </c:pt>
                <c:pt idx="94">
                  <c:v>1.2</c:v>
                </c:pt>
                <c:pt idx="95">
                  <c:v>0.8</c:v>
                </c:pt>
                <c:pt idx="96">
                  <c:v>1.9</c:v>
                </c:pt>
                <c:pt idx="97">
                  <c:v>0.4</c:v>
                </c:pt>
                <c:pt idx="98">
                  <c:v>0.3</c:v>
                </c:pt>
                <c:pt idx="99">
                  <c:v>0.2</c:v>
                </c:pt>
                <c:pt idx="100">
                  <c:v>0.4</c:v>
                </c:pt>
                <c:pt idx="101" formatCode="General">
                  <c:v>0.3</c:v>
                </c:pt>
                <c:pt idx="102">
                  <c:v>0.2</c:v>
                </c:pt>
                <c:pt idx="103">
                  <c:v>0.3</c:v>
                </c:pt>
                <c:pt idx="104">
                  <c:v>0.3</c:v>
                </c:pt>
                <c:pt idx="105">
                  <c:v>0.3</c:v>
                </c:pt>
                <c:pt idx="106">
                  <c:v>0.2</c:v>
                </c:pt>
                <c:pt idx="107">
                  <c:v>0.2</c:v>
                </c:pt>
                <c:pt idx="108">
                  <c:v>0.2</c:v>
                </c:pt>
                <c:pt idx="109">
                  <c:v>0.3</c:v>
                </c:pt>
                <c:pt idx="110">
                  <c:v>0.2</c:v>
                </c:pt>
                <c:pt idx="111">
                  <c:v>0.3</c:v>
                </c:pt>
                <c:pt idx="112" formatCode="General">
                  <c:v>3.6</c:v>
                </c:pt>
                <c:pt idx="113">
                  <c:v>0.4</c:v>
                </c:pt>
                <c:pt idx="114">
                  <c:v>1.4</c:v>
                </c:pt>
                <c:pt idx="115">
                  <c:v>0.3</c:v>
                </c:pt>
                <c:pt idx="116">
                  <c:v>0.2</c:v>
                </c:pt>
                <c:pt idx="117">
                  <c:v>0.2</c:v>
                </c:pt>
                <c:pt idx="118">
                  <c:v>0.2</c:v>
                </c:pt>
                <c:pt idx="119">
                  <c:v>0.4</c:v>
                </c:pt>
                <c:pt idx="120">
                  <c:v>0.5</c:v>
                </c:pt>
                <c:pt idx="121" formatCode="General">
                  <c:v>0.6</c:v>
                </c:pt>
                <c:pt idx="122">
                  <c:v>0.3</c:v>
                </c:pt>
                <c:pt idx="123">
                  <c:v>0.3</c:v>
                </c:pt>
                <c:pt idx="124">
                  <c:v>0.2</c:v>
                </c:pt>
                <c:pt idx="125">
                  <c:v>0.3</c:v>
                </c:pt>
                <c:pt idx="126">
                  <c:v>0.2</c:v>
                </c:pt>
                <c:pt idx="127">
                  <c:v>0.2</c:v>
                </c:pt>
                <c:pt idx="128">
                  <c:v>0.2</c:v>
                </c:pt>
                <c:pt idx="129">
                  <c:v>0.2</c:v>
                </c:pt>
                <c:pt idx="130">
                  <c:v>0.3</c:v>
                </c:pt>
                <c:pt idx="131">
                  <c:v>1.3</c:v>
                </c:pt>
                <c:pt idx="132">
                  <c:v>0.2</c:v>
                </c:pt>
                <c:pt idx="133">
                  <c:v>0.4</c:v>
                </c:pt>
                <c:pt idx="134">
                  <c:v>0.7</c:v>
                </c:pt>
                <c:pt idx="135">
                  <c:v>0.3</c:v>
                </c:pt>
                <c:pt idx="136" formatCode="General">
                  <c:v>1.8</c:v>
                </c:pt>
                <c:pt idx="137">
                  <c:v>1</c:v>
                </c:pt>
                <c:pt idx="138">
                  <c:v>0.2</c:v>
                </c:pt>
                <c:pt idx="139">
                  <c:v>0.2</c:v>
                </c:pt>
                <c:pt idx="140">
                  <c:v>0.1</c:v>
                </c:pt>
                <c:pt idx="141">
                  <c:v>0.2</c:v>
                </c:pt>
                <c:pt idx="142">
                  <c:v>0.3</c:v>
                </c:pt>
                <c:pt idx="143">
                  <c:v>0.7</c:v>
                </c:pt>
                <c:pt idx="144">
                  <c:v>0.2</c:v>
                </c:pt>
                <c:pt idx="145">
                  <c:v>0.4</c:v>
                </c:pt>
                <c:pt idx="146">
                  <c:v>0.2</c:v>
                </c:pt>
                <c:pt idx="147">
                  <c:v>0.3</c:v>
                </c:pt>
                <c:pt idx="148">
                  <c:v>0.7</c:v>
                </c:pt>
                <c:pt idx="149">
                  <c:v>0.5</c:v>
                </c:pt>
                <c:pt idx="150">
                  <c:v>0.5</c:v>
                </c:pt>
                <c:pt idx="151">
                  <c:v>0.2</c:v>
                </c:pt>
                <c:pt idx="152">
                  <c:v>0.4</c:v>
                </c:pt>
                <c:pt idx="153">
                  <c:v>0.2</c:v>
                </c:pt>
                <c:pt idx="154">
                  <c:v>0.3</c:v>
                </c:pt>
                <c:pt idx="155">
                  <c:v>0.7</c:v>
                </c:pt>
                <c:pt idx="156" formatCode="General">
                  <c:v>0.4</c:v>
                </c:pt>
                <c:pt idx="157">
                  <c:v>0.5</c:v>
                </c:pt>
                <c:pt idx="158">
                  <c:v>0.2</c:v>
                </c:pt>
                <c:pt idx="159">
                  <c:v>0.3</c:v>
                </c:pt>
                <c:pt idx="160">
                  <c:v>0.3</c:v>
                </c:pt>
                <c:pt idx="161" formatCode="General">
                  <c:v>4.3</c:v>
                </c:pt>
                <c:pt idx="162">
                  <c:v>0.6</c:v>
                </c:pt>
                <c:pt idx="163">
                  <c:v>0.5</c:v>
                </c:pt>
                <c:pt idx="164">
                  <c:v>0.5</c:v>
                </c:pt>
                <c:pt idx="165">
                  <c:v>0.3</c:v>
                </c:pt>
                <c:pt idx="166">
                  <c:v>0.3</c:v>
                </c:pt>
                <c:pt idx="167">
                  <c:v>0.6</c:v>
                </c:pt>
                <c:pt idx="168">
                  <c:v>0.3</c:v>
                </c:pt>
                <c:pt idx="169">
                  <c:v>0.3</c:v>
                </c:pt>
                <c:pt idx="170">
                  <c:v>0.3</c:v>
                </c:pt>
                <c:pt idx="171">
                  <c:v>0.3</c:v>
                </c:pt>
                <c:pt idx="172">
                  <c:v>0.4</c:v>
                </c:pt>
                <c:pt idx="173">
                  <c:v>0.3</c:v>
                </c:pt>
                <c:pt idx="174">
                  <c:v>0.3</c:v>
                </c:pt>
                <c:pt idx="175">
                  <c:v>0.3</c:v>
                </c:pt>
                <c:pt idx="176">
                  <c:v>0.4</c:v>
                </c:pt>
                <c:pt idx="177">
                  <c:v>0.6</c:v>
                </c:pt>
                <c:pt idx="178">
                  <c:v>0.2</c:v>
                </c:pt>
                <c:pt idx="179">
                  <c:v>0.3</c:v>
                </c:pt>
                <c:pt idx="180">
                  <c:v>0.3</c:v>
                </c:pt>
                <c:pt idx="181">
                  <c:v>0.4</c:v>
                </c:pt>
                <c:pt idx="182">
                  <c:v>0.3</c:v>
                </c:pt>
              </c:numCache>
            </c:numRef>
          </c:yVal>
          <c:smooth val="0"/>
        </c:ser>
        <c:ser>
          <c:idx val="1"/>
          <c:order val="1"/>
          <c:tx>
            <c:v>Mar - Apr 2017 (Wet)</c:v>
          </c:tx>
          <c:spPr>
            <a:ln w="25400" cap="rnd">
              <a:noFill/>
              <a:round/>
            </a:ln>
            <a:effectLst/>
          </c:spPr>
          <c:marker>
            <c:symbol val="circle"/>
            <c:size val="5"/>
            <c:spPr>
              <a:solidFill>
                <a:schemeClr val="accent2"/>
              </a:solidFill>
              <a:ln w="9525">
                <a:solidFill>
                  <a:schemeClr val="accent2"/>
                </a:solidFill>
              </a:ln>
              <a:effectLst/>
            </c:spPr>
          </c:marker>
          <c:xVal>
            <c:numRef>
              <c:f>'2017field_data(BLK)'!$P$3:$P$44</c:f>
              <c:numCache>
                <c:formatCode>General</c:formatCode>
                <c:ptCount val="42"/>
                <c:pt idx="0">
                  <c:v>27.2</c:v>
                </c:pt>
                <c:pt idx="1">
                  <c:v>27.7</c:v>
                </c:pt>
                <c:pt idx="2">
                  <c:v>28.133333333333336</c:v>
                </c:pt>
                <c:pt idx="3">
                  <c:v>27.5</c:v>
                </c:pt>
                <c:pt idx="4">
                  <c:v>27.133333333333336</c:v>
                </c:pt>
                <c:pt idx="5">
                  <c:v>26.766666666666666</c:v>
                </c:pt>
                <c:pt idx="6">
                  <c:v>26.600000000000005</c:v>
                </c:pt>
                <c:pt idx="7">
                  <c:v>27.233333333333334</c:v>
                </c:pt>
                <c:pt idx="8">
                  <c:v>24.266666666666666</c:v>
                </c:pt>
                <c:pt idx="9">
                  <c:v>27.799999999999997</c:v>
                </c:pt>
                <c:pt idx="10">
                  <c:v>27.566666666666666</c:v>
                </c:pt>
                <c:pt idx="11">
                  <c:v>24</c:v>
                </c:pt>
                <c:pt idx="12">
                  <c:v>26.100000000000005</c:v>
                </c:pt>
                <c:pt idx="13">
                  <c:v>23.3</c:v>
                </c:pt>
                <c:pt idx="14">
                  <c:v>26.599999999999998</c:v>
                </c:pt>
                <c:pt idx="15">
                  <c:v>27.233333333333334</c:v>
                </c:pt>
                <c:pt idx="16">
                  <c:v>26.3</c:v>
                </c:pt>
                <c:pt idx="17">
                  <c:v>27.3</c:v>
                </c:pt>
                <c:pt idx="18">
                  <c:v>27.15</c:v>
                </c:pt>
                <c:pt idx="19">
                  <c:v>27.266666666666666</c:v>
                </c:pt>
                <c:pt idx="20">
                  <c:v>28.166666666666668</c:v>
                </c:pt>
                <c:pt idx="21">
                  <c:v>24.099999999999998</c:v>
                </c:pt>
                <c:pt idx="22">
                  <c:v>23.866666666666664</c:v>
                </c:pt>
                <c:pt idx="23">
                  <c:v>23.8</c:v>
                </c:pt>
                <c:pt idx="24">
                  <c:v>24.100000000000005</c:v>
                </c:pt>
                <c:pt idx="25">
                  <c:v>27.166666666666668</c:v>
                </c:pt>
                <c:pt idx="26">
                  <c:v>25.333333333333332</c:v>
                </c:pt>
                <c:pt idx="27">
                  <c:v>25.033333333333331</c:v>
                </c:pt>
                <c:pt idx="28">
                  <c:v>25.100000000000005</c:v>
                </c:pt>
                <c:pt idx="29">
                  <c:v>24.5</c:v>
                </c:pt>
                <c:pt idx="30">
                  <c:v>24.5</c:v>
                </c:pt>
                <c:pt idx="31">
                  <c:v>24.066666666666663</c:v>
                </c:pt>
                <c:pt idx="32">
                  <c:v>24.8</c:v>
                </c:pt>
                <c:pt idx="33">
                  <c:v>23.933333333333334</c:v>
                </c:pt>
                <c:pt idx="34">
                  <c:v>24.3</c:v>
                </c:pt>
                <c:pt idx="35">
                  <c:v>23.2</c:v>
                </c:pt>
                <c:pt idx="36">
                  <c:v>24.899999999999995</c:v>
                </c:pt>
                <c:pt idx="37">
                  <c:v>23.799999999999997</c:v>
                </c:pt>
                <c:pt idx="38">
                  <c:v>24.2</c:v>
                </c:pt>
                <c:pt idx="39">
                  <c:v>24.266666666666666</c:v>
                </c:pt>
                <c:pt idx="40">
                  <c:v>24.166666666666668</c:v>
                </c:pt>
                <c:pt idx="41">
                  <c:v>23.55</c:v>
                </c:pt>
              </c:numCache>
            </c:numRef>
          </c:xVal>
          <c:yVal>
            <c:numRef>
              <c:f>'2017field_data(BLK)'!$J$3:$J$44</c:f>
              <c:numCache>
                <c:formatCode>General</c:formatCode>
                <c:ptCount val="42"/>
                <c:pt idx="0">
                  <c:v>1.5</c:v>
                </c:pt>
                <c:pt idx="1">
                  <c:v>2.2999999999999998</c:v>
                </c:pt>
                <c:pt idx="2">
                  <c:v>12</c:v>
                </c:pt>
                <c:pt idx="3">
                  <c:v>3.5</c:v>
                </c:pt>
                <c:pt idx="4">
                  <c:v>0.9</c:v>
                </c:pt>
                <c:pt idx="5">
                  <c:v>3.5</c:v>
                </c:pt>
                <c:pt idx="6">
                  <c:v>1.8</c:v>
                </c:pt>
                <c:pt idx="7">
                  <c:v>1.5</c:v>
                </c:pt>
                <c:pt idx="8">
                  <c:v>8.5</c:v>
                </c:pt>
                <c:pt idx="9">
                  <c:v>0.6</c:v>
                </c:pt>
                <c:pt idx="10">
                  <c:v>5.3</c:v>
                </c:pt>
                <c:pt idx="11">
                  <c:v>8.5</c:v>
                </c:pt>
                <c:pt idx="12">
                  <c:v>0.9</c:v>
                </c:pt>
                <c:pt idx="13">
                  <c:v>11.7</c:v>
                </c:pt>
                <c:pt idx="14">
                  <c:v>0.8</c:v>
                </c:pt>
                <c:pt idx="15">
                  <c:v>5.5</c:v>
                </c:pt>
                <c:pt idx="16">
                  <c:v>14.3</c:v>
                </c:pt>
                <c:pt idx="17">
                  <c:v>0.5</c:v>
                </c:pt>
                <c:pt idx="18">
                  <c:v>0.5</c:v>
                </c:pt>
                <c:pt idx="19">
                  <c:v>30</c:v>
                </c:pt>
                <c:pt idx="20">
                  <c:v>2</c:v>
                </c:pt>
                <c:pt idx="21">
                  <c:v>1.7</c:v>
                </c:pt>
                <c:pt idx="22">
                  <c:v>0.2</c:v>
                </c:pt>
                <c:pt idx="23">
                  <c:v>1.9</c:v>
                </c:pt>
                <c:pt idx="24">
                  <c:v>2.5</c:v>
                </c:pt>
                <c:pt idx="25">
                  <c:v>0.6</c:v>
                </c:pt>
                <c:pt idx="26">
                  <c:v>0.5</c:v>
                </c:pt>
                <c:pt idx="27">
                  <c:v>0.1</c:v>
                </c:pt>
                <c:pt idx="28">
                  <c:v>0.1</c:v>
                </c:pt>
                <c:pt idx="29">
                  <c:v>0.6</c:v>
                </c:pt>
                <c:pt idx="30">
                  <c:v>0.3</c:v>
                </c:pt>
                <c:pt idx="31">
                  <c:v>0.2</c:v>
                </c:pt>
                <c:pt idx="32">
                  <c:v>0.5</c:v>
                </c:pt>
                <c:pt idx="33">
                  <c:v>0.5</c:v>
                </c:pt>
                <c:pt idx="34">
                  <c:v>0.2</c:v>
                </c:pt>
                <c:pt idx="35">
                  <c:v>1.1000000000000001</c:v>
                </c:pt>
                <c:pt idx="36">
                  <c:v>0.3</c:v>
                </c:pt>
                <c:pt idx="37">
                  <c:v>0.7</c:v>
                </c:pt>
                <c:pt idx="38">
                  <c:v>0.2</c:v>
                </c:pt>
                <c:pt idx="39">
                  <c:v>0.2</c:v>
                </c:pt>
                <c:pt idx="40">
                  <c:v>4.2</c:v>
                </c:pt>
                <c:pt idx="41">
                  <c:v>3.2</c:v>
                </c:pt>
              </c:numCache>
            </c:numRef>
          </c:yVal>
          <c:smooth val="0"/>
        </c:ser>
        <c:dLbls>
          <c:showLegendKey val="0"/>
          <c:showVal val="0"/>
          <c:showCatName val="0"/>
          <c:showSerName val="0"/>
          <c:showPercent val="0"/>
          <c:showBubbleSize val="0"/>
        </c:dLbls>
        <c:axId val="155914520"/>
        <c:axId val="156573040"/>
      </c:scatterChart>
      <c:valAx>
        <c:axId val="155914520"/>
        <c:scaling>
          <c:orientation val="minMax"/>
          <c:max val="30"/>
          <c:min val="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Temperature (C)</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573040"/>
        <c:crosses val="autoZero"/>
        <c:crossBetween val="midCat"/>
      </c:valAx>
      <c:valAx>
        <c:axId val="156573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Tryptophan-like Fluorescence (QSU)</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591452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03491516154755"/>
          <c:y val="2.3015873538895674E-2"/>
          <c:w val="0.84991730781047059"/>
          <c:h val="0.79855163101320592"/>
        </c:manualLayout>
      </c:layout>
      <c:scatterChart>
        <c:scatterStyle val="lineMarker"/>
        <c:varyColors val="0"/>
        <c:ser>
          <c:idx val="0"/>
          <c:order val="0"/>
          <c:tx>
            <c:v>Sept - Dec 2016 (Dry)</c:v>
          </c:tx>
          <c:spPr>
            <a:ln w="25400" cap="rnd">
              <a:noFill/>
              <a:round/>
            </a:ln>
            <a:effectLst/>
          </c:spPr>
          <c:marker>
            <c:symbol val="circle"/>
            <c:size val="6"/>
            <c:spPr>
              <a:solidFill>
                <a:srgbClr val="7030A0"/>
              </a:solidFill>
              <a:ln w="9525">
                <a:solidFill>
                  <a:schemeClr val="accent1"/>
                </a:solidFill>
              </a:ln>
              <a:effectLst/>
            </c:spPr>
          </c:marker>
          <c:xVal>
            <c:numRef>
              <c:f>'All Functional only_ForR'!$AI$2:$AI$184</c:f>
              <c:numCache>
                <c:formatCode>0.00</c:formatCode>
                <c:ptCount val="183"/>
                <c:pt idx="0">
                  <c:v>26.8</c:v>
                </c:pt>
                <c:pt idx="1">
                  <c:v>25</c:v>
                </c:pt>
                <c:pt idx="2">
                  <c:v>26.7</c:v>
                </c:pt>
                <c:pt idx="3">
                  <c:v>26.7</c:v>
                </c:pt>
                <c:pt idx="4">
                  <c:v>26.7</c:v>
                </c:pt>
                <c:pt idx="5" formatCode="General">
                  <c:v>20.9</c:v>
                </c:pt>
                <c:pt idx="6">
                  <c:v>27</c:v>
                </c:pt>
                <c:pt idx="7">
                  <c:v>26.6</c:v>
                </c:pt>
                <c:pt idx="8" formatCode="General">
                  <c:v>29.3</c:v>
                </c:pt>
                <c:pt idx="9">
                  <c:v>26.6</c:v>
                </c:pt>
                <c:pt idx="10">
                  <c:v>26.9</c:v>
                </c:pt>
                <c:pt idx="11" formatCode="General">
                  <c:v>24.6</c:v>
                </c:pt>
                <c:pt idx="12">
                  <c:v>27.1</c:v>
                </c:pt>
                <c:pt idx="13">
                  <c:v>28.2</c:v>
                </c:pt>
                <c:pt idx="14" formatCode="General">
                  <c:v>26.7</c:v>
                </c:pt>
                <c:pt idx="15">
                  <c:v>28.2</c:v>
                </c:pt>
                <c:pt idx="16">
                  <c:v>27.3</c:v>
                </c:pt>
                <c:pt idx="17" formatCode="General">
                  <c:v>26.2</c:v>
                </c:pt>
                <c:pt idx="18">
                  <c:v>26.5</c:v>
                </c:pt>
                <c:pt idx="19">
                  <c:v>26.7</c:v>
                </c:pt>
                <c:pt idx="20">
                  <c:v>27.4</c:v>
                </c:pt>
                <c:pt idx="21" formatCode="General">
                  <c:v>24.1</c:v>
                </c:pt>
                <c:pt idx="22">
                  <c:v>26.4</c:v>
                </c:pt>
                <c:pt idx="23">
                  <c:v>26.7</c:v>
                </c:pt>
                <c:pt idx="24">
                  <c:v>27.2</c:v>
                </c:pt>
                <c:pt idx="25">
                  <c:v>26.7</c:v>
                </c:pt>
                <c:pt idx="26">
                  <c:v>27.1</c:v>
                </c:pt>
                <c:pt idx="27" formatCode="General">
                  <c:v>24.2</c:v>
                </c:pt>
                <c:pt idx="28">
                  <c:v>28.5</c:v>
                </c:pt>
                <c:pt idx="29">
                  <c:v>27.4</c:v>
                </c:pt>
                <c:pt idx="30">
                  <c:v>26.7</c:v>
                </c:pt>
                <c:pt idx="31">
                  <c:v>28.2</c:v>
                </c:pt>
                <c:pt idx="32">
                  <c:v>27.2</c:v>
                </c:pt>
                <c:pt idx="33">
                  <c:v>28.3</c:v>
                </c:pt>
                <c:pt idx="34" formatCode="General">
                  <c:v>24.9</c:v>
                </c:pt>
                <c:pt idx="35">
                  <c:v>27.7</c:v>
                </c:pt>
                <c:pt idx="36">
                  <c:v>27.7</c:v>
                </c:pt>
                <c:pt idx="37">
                  <c:v>27.6</c:v>
                </c:pt>
                <c:pt idx="38">
                  <c:v>28.6</c:v>
                </c:pt>
                <c:pt idx="39">
                  <c:v>28</c:v>
                </c:pt>
                <c:pt idx="40">
                  <c:v>26.5</c:v>
                </c:pt>
                <c:pt idx="41">
                  <c:v>26.2</c:v>
                </c:pt>
                <c:pt idx="42">
                  <c:v>26.9</c:v>
                </c:pt>
                <c:pt idx="43" formatCode="General">
                  <c:v>26.7</c:v>
                </c:pt>
                <c:pt idx="44">
                  <c:v>27.2</c:v>
                </c:pt>
                <c:pt idx="45">
                  <c:v>26.6</c:v>
                </c:pt>
                <c:pt idx="46">
                  <c:v>26.5</c:v>
                </c:pt>
                <c:pt idx="47" formatCode="General">
                  <c:v>24.9</c:v>
                </c:pt>
                <c:pt idx="48">
                  <c:v>27.6</c:v>
                </c:pt>
                <c:pt idx="49">
                  <c:v>27.2</c:v>
                </c:pt>
                <c:pt idx="50">
                  <c:v>26.8</c:v>
                </c:pt>
                <c:pt idx="51">
                  <c:v>27.3</c:v>
                </c:pt>
                <c:pt idx="52">
                  <c:v>27</c:v>
                </c:pt>
                <c:pt idx="53">
                  <c:v>25.2</c:v>
                </c:pt>
                <c:pt idx="54">
                  <c:v>25.3</c:v>
                </c:pt>
                <c:pt idx="55">
                  <c:v>26.3</c:v>
                </c:pt>
                <c:pt idx="56">
                  <c:v>26.1</c:v>
                </c:pt>
                <c:pt idx="57">
                  <c:v>26.8</c:v>
                </c:pt>
                <c:pt idx="58">
                  <c:v>27.8</c:v>
                </c:pt>
                <c:pt idx="59">
                  <c:v>27</c:v>
                </c:pt>
                <c:pt idx="60" formatCode="General">
                  <c:v>26.7</c:v>
                </c:pt>
                <c:pt idx="61">
                  <c:v>26.2</c:v>
                </c:pt>
                <c:pt idx="62" formatCode="General">
                  <c:v>24.3</c:v>
                </c:pt>
                <c:pt idx="63">
                  <c:v>27.1</c:v>
                </c:pt>
                <c:pt idx="64" formatCode="0.0">
                  <c:v>23</c:v>
                </c:pt>
                <c:pt idx="65">
                  <c:v>25.6</c:v>
                </c:pt>
                <c:pt idx="66">
                  <c:v>25.8</c:v>
                </c:pt>
                <c:pt idx="67" formatCode="0.0">
                  <c:v>24.1</c:v>
                </c:pt>
                <c:pt idx="68">
                  <c:v>27.3</c:v>
                </c:pt>
                <c:pt idx="69">
                  <c:v>27.2</c:v>
                </c:pt>
                <c:pt idx="70">
                  <c:v>26.8</c:v>
                </c:pt>
                <c:pt idx="71">
                  <c:v>27</c:v>
                </c:pt>
                <c:pt idx="72">
                  <c:v>27.9</c:v>
                </c:pt>
                <c:pt idx="73">
                  <c:v>27.5</c:v>
                </c:pt>
                <c:pt idx="74">
                  <c:v>25.6</c:v>
                </c:pt>
                <c:pt idx="75">
                  <c:v>26.3</c:v>
                </c:pt>
                <c:pt idx="76">
                  <c:v>27</c:v>
                </c:pt>
                <c:pt idx="77">
                  <c:v>27.1</c:v>
                </c:pt>
                <c:pt idx="78">
                  <c:v>28</c:v>
                </c:pt>
                <c:pt idx="79">
                  <c:v>26.1</c:v>
                </c:pt>
                <c:pt idx="80">
                  <c:v>26.9</c:v>
                </c:pt>
                <c:pt idx="81">
                  <c:v>28.7</c:v>
                </c:pt>
                <c:pt idx="82">
                  <c:v>24.8</c:v>
                </c:pt>
                <c:pt idx="83">
                  <c:v>24.6</c:v>
                </c:pt>
                <c:pt idx="84">
                  <c:v>24.4</c:v>
                </c:pt>
                <c:pt idx="85">
                  <c:v>24.6</c:v>
                </c:pt>
                <c:pt idx="86">
                  <c:v>23.9</c:v>
                </c:pt>
                <c:pt idx="87">
                  <c:v>24.7</c:v>
                </c:pt>
                <c:pt idx="88">
                  <c:v>25.4</c:v>
                </c:pt>
                <c:pt idx="89">
                  <c:v>23.9</c:v>
                </c:pt>
                <c:pt idx="90">
                  <c:v>24.7</c:v>
                </c:pt>
                <c:pt idx="91" formatCode="0.0">
                  <c:v>22</c:v>
                </c:pt>
                <c:pt idx="92">
                  <c:v>24.2</c:v>
                </c:pt>
                <c:pt idx="93">
                  <c:v>24.9</c:v>
                </c:pt>
                <c:pt idx="94">
                  <c:v>23.8</c:v>
                </c:pt>
                <c:pt idx="95">
                  <c:v>24.1</c:v>
                </c:pt>
                <c:pt idx="96">
                  <c:v>24</c:v>
                </c:pt>
                <c:pt idx="97">
                  <c:v>24.2</c:v>
                </c:pt>
                <c:pt idx="98">
                  <c:v>24.5</c:v>
                </c:pt>
                <c:pt idx="99">
                  <c:v>23.9</c:v>
                </c:pt>
                <c:pt idx="100">
                  <c:v>24.6</c:v>
                </c:pt>
                <c:pt idx="101" formatCode="General">
                  <c:v>25.9</c:v>
                </c:pt>
                <c:pt idx="102">
                  <c:v>24.8</c:v>
                </c:pt>
                <c:pt idx="103">
                  <c:v>24.1</c:v>
                </c:pt>
                <c:pt idx="104">
                  <c:v>25.2</c:v>
                </c:pt>
                <c:pt idx="105">
                  <c:v>24.9</c:v>
                </c:pt>
                <c:pt idx="106">
                  <c:v>25.6</c:v>
                </c:pt>
                <c:pt idx="107">
                  <c:v>24.7</c:v>
                </c:pt>
                <c:pt idx="108">
                  <c:v>24.4</c:v>
                </c:pt>
                <c:pt idx="109">
                  <c:v>24</c:v>
                </c:pt>
                <c:pt idx="110">
                  <c:v>24.1</c:v>
                </c:pt>
                <c:pt idx="111">
                  <c:v>24</c:v>
                </c:pt>
                <c:pt idx="112" formatCode="General">
                  <c:v>24.6</c:v>
                </c:pt>
                <c:pt idx="113">
                  <c:v>25.2</c:v>
                </c:pt>
                <c:pt idx="114">
                  <c:v>24.1</c:v>
                </c:pt>
                <c:pt idx="115">
                  <c:v>27.9</c:v>
                </c:pt>
                <c:pt idx="116">
                  <c:v>27.4</c:v>
                </c:pt>
                <c:pt idx="117">
                  <c:v>27.3</c:v>
                </c:pt>
                <c:pt idx="118">
                  <c:v>27.7</c:v>
                </c:pt>
                <c:pt idx="119">
                  <c:v>27.9</c:v>
                </c:pt>
                <c:pt idx="120">
                  <c:v>28.3</c:v>
                </c:pt>
                <c:pt idx="121" formatCode="General">
                  <c:v>28.8</c:v>
                </c:pt>
                <c:pt idx="122">
                  <c:v>28.1</c:v>
                </c:pt>
                <c:pt idx="123">
                  <c:v>27.6</c:v>
                </c:pt>
                <c:pt idx="124">
                  <c:v>28.6</c:v>
                </c:pt>
                <c:pt idx="125">
                  <c:v>29.9</c:v>
                </c:pt>
                <c:pt idx="126">
                  <c:v>27.7</c:v>
                </c:pt>
                <c:pt idx="127">
                  <c:v>27.6</c:v>
                </c:pt>
                <c:pt idx="128">
                  <c:v>28.2</c:v>
                </c:pt>
                <c:pt idx="129">
                  <c:v>28.7</c:v>
                </c:pt>
                <c:pt idx="130">
                  <c:v>27.2</c:v>
                </c:pt>
                <c:pt idx="131">
                  <c:v>28.3</c:v>
                </c:pt>
                <c:pt idx="132">
                  <c:v>27.6</c:v>
                </c:pt>
                <c:pt idx="133">
                  <c:v>28.6</c:v>
                </c:pt>
                <c:pt idx="134">
                  <c:v>28.4</c:v>
                </c:pt>
                <c:pt idx="135">
                  <c:v>29.2</c:v>
                </c:pt>
                <c:pt idx="136" formatCode="General">
                  <c:v>27.7</c:v>
                </c:pt>
                <c:pt idx="137">
                  <c:v>29.1</c:v>
                </c:pt>
                <c:pt idx="138">
                  <c:v>28.2</c:v>
                </c:pt>
                <c:pt idx="139">
                  <c:v>28.3</c:v>
                </c:pt>
                <c:pt idx="140">
                  <c:v>27.6</c:v>
                </c:pt>
                <c:pt idx="141">
                  <c:v>29</c:v>
                </c:pt>
                <c:pt idx="142">
                  <c:v>28.7</c:v>
                </c:pt>
                <c:pt idx="143">
                  <c:v>28.7</c:v>
                </c:pt>
                <c:pt idx="144">
                  <c:v>27.6</c:v>
                </c:pt>
                <c:pt idx="145">
                  <c:v>27.6</c:v>
                </c:pt>
                <c:pt idx="146">
                  <c:v>27.7</c:v>
                </c:pt>
                <c:pt idx="147">
                  <c:v>24.4</c:v>
                </c:pt>
                <c:pt idx="148">
                  <c:v>25.6</c:v>
                </c:pt>
                <c:pt idx="149">
                  <c:v>25.8</c:v>
                </c:pt>
                <c:pt idx="150">
                  <c:v>25.5</c:v>
                </c:pt>
                <c:pt idx="151">
                  <c:v>25.3</c:v>
                </c:pt>
                <c:pt idx="152">
                  <c:v>24.9</c:v>
                </c:pt>
                <c:pt idx="153">
                  <c:v>25.5</c:v>
                </c:pt>
                <c:pt idx="154">
                  <c:v>24.6</c:v>
                </c:pt>
                <c:pt idx="155">
                  <c:v>24.8</c:v>
                </c:pt>
                <c:pt idx="156" formatCode="General">
                  <c:v>24.3</c:v>
                </c:pt>
                <c:pt idx="157">
                  <c:v>23.6</c:v>
                </c:pt>
                <c:pt idx="158">
                  <c:v>24.8</c:v>
                </c:pt>
                <c:pt idx="159">
                  <c:v>25.2</c:v>
                </c:pt>
                <c:pt idx="160">
                  <c:v>23.6</c:v>
                </c:pt>
                <c:pt idx="161" formatCode="General">
                  <c:v>21.1</c:v>
                </c:pt>
                <c:pt idx="162">
                  <c:v>24.1</c:v>
                </c:pt>
                <c:pt idx="163">
                  <c:v>22.4</c:v>
                </c:pt>
                <c:pt idx="164">
                  <c:v>22.4</c:v>
                </c:pt>
                <c:pt idx="165">
                  <c:v>23.4</c:v>
                </c:pt>
                <c:pt idx="166">
                  <c:v>23.4</c:v>
                </c:pt>
                <c:pt idx="167">
                  <c:v>25.2</c:v>
                </c:pt>
                <c:pt idx="168">
                  <c:v>24</c:v>
                </c:pt>
                <c:pt idx="169">
                  <c:v>24.3</c:v>
                </c:pt>
                <c:pt idx="170">
                  <c:v>24.9</c:v>
                </c:pt>
                <c:pt idx="171">
                  <c:v>24.8</c:v>
                </c:pt>
                <c:pt idx="172">
                  <c:v>24.6</c:v>
                </c:pt>
                <c:pt idx="173">
                  <c:v>25.1</c:v>
                </c:pt>
                <c:pt idx="174">
                  <c:v>25.2</c:v>
                </c:pt>
                <c:pt idx="175">
                  <c:v>24.4</c:v>
                </c:pt>
                <c:pt idx="176">
                  <c:v>23.1</c:v>
                </c:pt>
                <c:pt idx="177">
                  <c:v>23.6</c:v>
                </c:pt>
                <c:pt idx="178">
                  <c:v>23.8</c:v>
                </c:pt>
                <c:pt idx="179">
                  <c:v>24.7</c:v>
                </c:pt>
                <c:pt idx="180">
                  <c:v>24.3</c:v>
                </c:pt>
                <c:pt idx="181">
                  <c:v>23.3</c:v>
                </c:pt>
                <c:pt idx="182">
                  <c:v>24.9</c:v>
                </c:pt>
              </c:numCache>
            </c:numRef>
          </c:xVal>
          <c:yVal>
            <c:numRef>
              <c:f>'All Functional only_ForR'!$AJ$2:$AJ$184</c:f>
              <c:numCache>
                <c:formatCode>0.00</c:formatCode>
                <c:ptCount val="183"/>
                <c:pt idx="0">
                  <c:v>0.7</c:v>
                </c:pt>
                <c:pt idx="1">
                  <c:v>1.4</c:v>
                </c:pt>
                <c:pt idx="2">
                  <c:v>1.1000000000000001</c:v>
                </c:pt>
                <c:pt idx="3">
                  <c:v>1</c:v>
                </c:pt>
                <c:pt idx="4">
                  <c:v>0.7</c:v>
                </c:pt>
                <c:pt idx="5" formatCode="General">
                  <c:v>6.4</c:v>
                </c:pt>
                <c:pt idx="6">
                  <c:v>0.5</c:v>
                </c:pt>
                <c:pt idx="7">
                  <c:v>0.8</c:v>
                </c:pt>
                <c:pt idx="8" formatCode="General">
                  <c:v>8.5</c:v>
                </c:pt>
                <c:pt idx="9">
                  <c:v>0.8</c:v>
                </c:pt>
                <c:pt idx="10">
                  <c:v>1.9</c:v>
                </c:pt>
                <c:pt idx="11" formatCode="General">
                  <c:v>9.4</c:v>
                </c:pt>
                <c:pt idx="12">
                  <c:v>1</c:v>
                </c:pt>
                <c:pt idx="13">
                  <c:v>0.16</c:v>
                </c:pt>
                <c:pt idx="14" formatCode="General">
                  <c:v>4.8</c:v>
                </c:pt>
                <c:pt idx="15">
                  <c:v>0.7</c:v>
                </c:pt>
                <c:pt idx="16">
                  <c:v>1</c:v>
                </c:pt>
                <c:pt idx="17" formatCode="General">
                  <c:v>4.5</c:v>
                </c:pt>
                <c:pt idx="18">
                  <c:v>1</c:v>
                </c:pt>
                <c:pt idx="19">
                  <c:v>0.7</c:v>
                </c:pt>
                <c:pt idx="20">
                  <c:v>2</c:v>
                </c:pt>
                <c:pt idx="21" formatCode="General">
                  <c:v>4.8</c:v>
                </c:pt>
                <c:pt idx="22">
                  <c:v>3.4</c:v>
                </c:pt>
                <c:pt idx="23">
                  <c:v>1.4</c:v>
                </c:pt>
                <c:pt idx="24">
                  <c:v>0.5</c:v>
                </c:pt>
                <c:pt idx="25">
                  <c:v>0.5</c:v>
                </c:pt>
                <c:pt idx="26">
                  <c:v>0.5</c:v>
                </c:pt>
                <c:pt idx="27" formatCode="General">
                  <c:v>4.8</c:v>
                </c:pt>
                <c:pt idx="28">
                  <c:v>0.4</c:v>
                </c:pt>
                <c:pt idx="29">
                  <c:v>0.7</c:v>
                </c:pt>
                <c:pt idx="30">
                  <c:v>0.8</c:v>
                </c:pt>
                <c:pt idx="31">
                  <c:v>1</c:v>
                </c:pt>
                <c:pt idx="32">
                  <c:v>1.3</c:v>
                </c:pt>
                <c:pt idx="33">
                  <c:v>2.2999999999999998</c:v>
                </c:pt>
                <c:pt idx="34" formatCode="General">
                  <c:v>11.9</c:v>
                </c:pt>
                <c:pt idx="35">
                  <c:v>0.6</c:v>
                </c:pt>
                <c:pt idx="36">
                  <c:v>1.6</c:v>
                </c:pt>
                <c:pt idx="37">
                  <c:v>0.5</c:v>
                </c:pt>
                <c:pt idx="38">
                  <c:v>1.5</c:v>
                </c:pt>
                <c:pt idx="39">
                  <c:v>0.5</c:v>
                </c:pt>
                <c:pt idx="40">
                  <c:v>2.1</c:v>
                </c:pt>
                <c:pt idx="41">
                  <c:v>0.9</c:v>
                </c:pt>
                <c:pt idx="42">
                  <c:v>1</c:v>
                </c:pt>
                <c:pt idx="43" formatCode="General">
                  <c:v>4.3</c:v>
                </c:pt>
                <c:pt idx="44">
                  <c:v>0.2</c:v>
                </c:pt>
                <c:pt idx="45">
                  <c:v>0.4</c:v>
                </c:pt>
                <c:pt idx="46">
                  <c:v>0.3</c:v>
                </c:pt>
                <c:pt idx="47" formatCode="General">
                  <c:v>3.8</c:v>
                </c:pt>
                <c:pt idx="48">
                  <c:v>0.3</c:v>
                </c:pt>
                <c:pt idx="49">
                  <c:v>0.7</c:v>
                </c:pt>
                <c:pt idx="50">
                  <c:v>2.2999999999999998</c:v>
                </c:pt>
                <c:pt idx="51">
                  <c:v>0.2</c:v>
                </c:pt>
                <c:pt idx="52">
                  <c:v>0.2</c:v>
                </c:pt>
                <c:pt idx="53">
                  <c:v>0.3</c:v>
                </c:pt>
                <c:pt idx="54">
                  <c:v>0.4</c:v>
                </c:pt>
                <c:pt idx="55">
                  <c:v>0.1</c:v>
                </c:pt>
                <c:pt idx="56">
                  <c:v>0.5</c:v>
                </c:pt>
                <c:pt idx="57">
                  <c:v>0.6</c:v>
                </c:pt>
                <c:pt idx="58">
                  <c:v>0.5</c:v>
                </c:pt>
                <c:pt idx="59">
                  <c:v>0.3</c:v>
                </c:pt>
                <c:pt idx="60" formatCode="General">
                  <c:v>1.7</c:v>
                </c:pt>
                <c:pt idx="61">
                  <c:v>0.1</c:v>
                </c:pt>
                <c:pt idx="62" formatCode="0.0">
                  <c:v>2</c:v>
                </c:pt>
                <c:pt idx="63">
                  <c:v>0.4</c:v>
                </c:pt>
                <c:pt idx="64" formatCode="General">
                  <c:v>6.6</c:v>
                </c:pt>
                <c:pt idx="65">
                  <c:v>0.1</c:v>
                </c:pt>
                <c:pt idx="66">
                  <c:v>0.2</c:v>
                </c:pt>
                <c:pt idx="67" formatCode="0.0">
                  <c:v>3</c:v>
                </c:pt>
                <c:pt idx="68">
                  <c:v>0.2</c:v>
                </c:pt>
                <c:pt idx="69">
                  <c:v>0.2</c:v>
                </c:pt>
                <c:pt idx="70">
                  <c:v>0.5</c:v>
                </c:pt>
                <c:pt idx="71">
                  <c:v>0.3</c:v>
                </c:pt>
                <c:pt idx="72">
                  <c:v>0.7</c:v>
                </c:pt>
                <c:pt idx="73">
                  <c:v>0.1</c:v>
                </c:pt>
                <c:pt idx="74">
                  <c:v>0.2</c:v>
                </c:pt>
                <c:pt idx="75">
                  <c:v>0.8</c:v>
                </c:pt>
                <c:pt idx="76">
                  <c:v>0.5</c:v>
                </c:pt>
                <c:pt idx="77">
                  <c:v>0.3</c:v>
                </c:pt>
                <c:pt idx="78">
                  <c:v>0.7</c:v>
                </c:pt>
                <c:pt idx="79">
                  <c:v>0.1</c:v>
                </c:pt>
                <c:pt idx="80">
                  <c:v>0.3</c:v>
                </c:pt>
                <c:pt idx="81">
                  <c:v>0.7</c:v>
                </c:pt>
                <c:pt idx="82">
                  <c:v>0.3</c:v>
                </c:pt>
                <c:pt idx="83">
                  <c:v>0.4</c:v>
                </c:pt>
                <c:pt idx="84">
                  <c:v>0.3</c:v>
                </c:pt>
                <c:pt idx="85">
                  <c:v>0.3</c:v>
                </c:pt>
                <c:pt idx="86">
                  <c:v>0.5</c:v>
                </c:pt>
                <c:pt idx="87">
                  <c:v>0.2</c:v>
                </c:pt>
                <c:pt idx="88">
                  <c:v>0.3</c:v>
                </c:pt>
                <c:pt idx="89">
                  <c:v>0.3</c:v>
                </c:pt>
                <c:pt idx="90">
                  <c:v>1</c:v>
                </c:pt>
                <c:pt idx="91" formatCode="General">
                  <c:v>1.8</c:v>
                </c:pt>
                <c:pt idx="92">
                  <c:v>0.8</c:v>
                </c:pt>
                <c:pt idx="93">
                  <c:v>0.6</c:v>
                </c:pt>
                <c:pt idx="94">
                  <c:v>1.2</c:v>
                </c:pt>
                <c:pt idx="95">
                  <c:v>0.8</c:v>
                </c:pt>
                <c:pt idx="96">
                  <c:v>1.9</c:v>
                </c:pt>
                <c:pt idx="97">
                  <c:v>0.4</c:v>
                </c:pt>
                <c:pt idx="98">
                  <c:v>0.3</c:v>
                </c:pt>
                <c:pt idx="99">
                  <c:v>0.2</c:v>
                </c:pt>
                <c:pt idx="100">
                  <c:v>0.4</c:v>
                </c:pt>
                <c:pt idx="101" formatCode="General">
                  <c:v>0.3</c:v>
                </c:pt>
                <c:pt idx="102">
                  <c:v>0.2</c:v>
                </c:pt>
                <c:pt idx="103">
                  <c:v>0.3</c:v>
                </c:pt>
                <c:pt idx="104">
                  <c:v>0.3</c:v>
                </c:pt>
                <c:pt idx="105">
                  <c:v>0.3</c:v>
                </c:pt>
                <c:pt idx="106">
                  <c:v>0.2</c:v>
                </c:pt>
                <c:pt idx="107">
                  <c:v>0.2</c:v>
                </c:pt>
                <c:pt idx="108">
                  <c:v>0.2</c:v>
                </c:pt>
                <c:pt idx="109">
                  <c:v>0.3</c:v>
                </c:pt>
                <c:pt idx="110">
                  <c:v>0.2</c:v>
                </c:pt>
                <c:pt idx="111">
                  <c:v>0.3</c:v>
                </c:pt>
                <c:pt idx="112" formatCode="General">
                  <c:v>3.6</c:v>
                </c:pt>
                <c:pt idx="113">
                  <c:v>0.4</c:v>
                </c:pt>
                <c:pt idx="114">
                  <c:v>1.4</c:v>
                </c:pt>
                <c:pt idx="115">
                  <c:v>0.3</c:v>
                </c:pt>
                <c:pt idx="116">
                  <c:v>0.2</c:v>
                </c:pt>
                <c:pt idx="117">
                  <c:v>0.2</c:v>
                </c:pt>
                <c:pt idx="118">
                  <c:v>0.2</c:v>
                </c:pt>
                <c:pt idx="119">
                  <c:v>0.4</c:v>
                </c:pt>
                <c:pt idx="120">
                  <c:v>0.5</c:v>
                </c:pt>
                <c:pt idx="121" formatCode="General">
                  <c:v>0.6</c:v>
                </c:pt>
                <c:pt idx="122">
                  <c:v>0.3</c:v>
                </c:pt>
                <c:pt idx="123">
                  <c:v>0.3</c:v>
                </c:pt>
                <c:pt idx="124">
                  <c:v>0.2</c:v>
                </c:pt>
                <c:pt idx="125">
                  <c:v>0.3</c:v>
                </c:pt>
                <c:pt idx="126">
                  <c:v>0.2</c:v>
                </c:pt>
                <c:pt idx="127">
                  <c:v>0.2</c:v>
                </c:pt>
                <c:pt idx="128">
                  <c:v>0.2</c:v>
                </c:pt>
                <c:pt idx="129">
                  <c:v>0.2</c:v>
                </c:pt>
                <c:pt idx="130">
                  <c:v>0.3</c:v>
                </c:pt>
                <c:pt idx="131">
                  <c:v>1.3</c:v>
                </c:pt>
                <c:pt idx="132">
                  <c:v>0.2</c:v>
                </c:pt>
                <c:pt idx="133">
                  <c:v>0.4</c:v>
                </c:pt>
                <c:pt idx="134">
                  <c:v>0.7</c:v>
                </c:pt>
                <c:pt idx="135">
                  <c:v>0.3</c:v>
                </c:pt>
                <c:pt idx="136" formatCode="General">
                  <c:v>1.8</c:v>
                </c:pt>
                <c:pt idx="137">
                  <c:v>1</c:v>
                </c:pt>
                <c:pt idx="138">
                  <c:v>0.2</c:v>
                </c:pt>
                <c:pt idx="139">
                  <c:v>0.2</c:v>
                </c:pt>
                <c:pt idx="140">
                  <c:v>0.1</c:v>
                </c:pt>
                <c:pt idx="141">
                  <c:v>0.2</c:v>
                </c:pt>
                <c:pt idx="142">
                  <c:v>0.3</c:v>
                </c:pt>
                <c:pt idx="143">
                  <c:v>0.7</c:v>
                </c:pt>
                <c:pt idx="144">
                  <c:v>0.2</c:v>
                </c:pt>
                <c:pt idx="145">
                  <c:v>0.4</c:v>
                </c:pt>
                <c:pt idx="146">
                  <c:v>0.2</c:v>
                </c:pt>
                <c:pt idx="147">
                  <c:v>0.3</c:v>
                </c:pt>
                <c:pt idx="148">
                  <c:v>0.7</c:v>
                </c:pt>
                <c:pt idx="149">
                  <c:v>0.5</c:v>
                </c:pt>
                <c:pt idx="150">
                  <c:v>0.5</c:v>
                </c:pt>
                <c:pt idx="151">
                  <c:v>0.2</c:v>
                </c:pt>
                <c:pt idx="152">
                  <c:v>0.4</c:v>
                </c:pt>
                <c:pt idx="153">
                  <c:v>0.2</c:v>
                </c:pt>
                <c:pt idx="154">
                  <c:v>0.3</c:v>
                </c:pt>
                <c:pt idx="155">
                  <c:v>0.7</c:v>
                </c:pt>
                <c:pt idx="156" formatCode="General">
                  <c:v>0.4</c:v>
                </c:pt>
                <c:pt idx="157">
                  <c:v>0.5</c:v>
                </c:pt>
                <c:pt idx="158">
                  <c:v>0.2</c:v>
                </c:pt>
                <c:pt idx="159">
                  <c:v>0.3</c:v>
                </c:pt>
                <c:pt idx="160">
                  <c:v>0.3</c:v>
                </c:pt>
                <c:pt idx="161" formatCode="General">
                  <c:v>4.3</c:v>
                </c:pt>
                <c:pt idx="162">
                  <c:v>0.6</c:v>
                </c:pt>
                <c:pt idx="163">
                  <c:v>0.5</c:v>
                </c:pt>
                <c:pt idx="164">
                  <c:v>0.5</c:v>
                </c:pt>
                <c:pt idx="165">
                  <c:v>0.3</c:v>
                </c:pt>
                <c:pt idx="166">
                  <c:v>0.3</c:v>
                </c:pt>
                <c:pt idx="167">
                  <c:v>0.6</c:v>
                </c:pt>
                <c:pt idx="168">
                  <c:v>0.3</c:v>
                </c:pt>
                <c:pt idx="169">
                  <c:v>0.3</c:v>
                </c:pt>
                <c:pt idx="170">
                  <c:v>0.3</c:v>
                </c:pt>
                <c:pt idx="171">
                  <c:v>0.3</c:v>
                </c:pt>
                <c:pt idx="172">
                  <c:v>0.4</c:v>
                </c:pt>
                <c:pt idx="173">
                  <c:v>0.3</c:v>
                </c:pt>
                <c:pt idx="174">
                  <c:v>0.3</c:v>
                </c:pt>
                <c:pt idx="175">
                  <c:v>0.3</c:v>
                </c:pt>
                <c:pt idx="176">
                  <c:v>0.4</c:v>
                </c:pt>
                <c:pt idx="177">
                  <c:v>0.6</c:v>
                </c:pt>
                <c:pt idx="178">
                  <c:v>0.2</c:v>
                </c:pt>
                <c:pt idx="179">
                  <c:v>0.3</c:v>
                </c:pt>
                <c:pt idx="180">
                  <c:v>0.3</c:v>
                </c:pt>
                <c:pt idx="181">
                  <c:v>0.4</c:v>
                </c:pt>
                <c:pt idx="182">
                  <c:v>0.3</c:v>
                </c:pt>
              </c:numCache>
            </c:numRef>
          </c:yVal>
          <c:smooth val="0"/>
        </c:ser>
        <c:ser>
          <c:idx val="1"/>
          <c:order val="1"/>
          <c:tx>
            <c:v>Mar - Apr 2017 (Wet)</c:v>
          </c:tx>
          <c:spPr>
            <a:ln w="25400" cap="rnd">
              <a:noFill/>
              <a:round/>
            </a:ln>
            <a:effectLst/>
          </c:spPr>
          <c:marker>
            <c:symbol val="circle"/>
            <c:size val="6"/>
            <c:spPr>
              <a:solidFill>
                <a:schemeClr val="accent2"/>
              </a:solidFill>
              <a:ln w="9525">
                <a:solidFill>
                  <a:schemeClr val="accent2"/>
                </a:solidFill>
              </a:ln>
              <a:effectLst/>
            </c:spPr>
          </c:marker>
          <c:xVal>
            <c:numRef>
              <c:f>'2017field_data(BLK)'!$P$3:$P$44</c:f>
              <c:numCache>
                <c:formatCode>General</c:formatCode>
                <c:ptCount val="42"/>
                <c:pt idx="0">
                  <c:v>27.2</c:v>
                </c:pt>
                <c:pt idx="1">
                  <c:v>27.7</c:v>
                </c:pt>
                <c:pt idx="2">
                  <c:v>28.133333333333336</c:v>
                </c:pt>
                <c:pt idx="3">
                  <c:v>27.5</c:v>
                </c:pt>
                <c:pt idx="4">
                  <c:v>27.133333333333336</c:v>
                </c:pt>
                <c:pt idx="5">
                  <c:v>26.766666666666666</c:v>
                </c:pt>
                <c:pt idx="6">
                  <c:v>26.600000000000005</c:v>
                </c:pt>
                <c:pt idx="7">
                  <c:v>27.233333333333334</c:v>
                </c:pt>
                <c:pt idx="8">
                  <c:v>24.266666666666666</c:v>
                </c:pt>
                <c:pt idx="9">
                  <c:v>27.799999999999997</c:v>
                </c:pt>
                <c:pt idx="10">
                  <c:v>27.566666666666666</c:v>
                </c:pt>
                <c:pt idx="11">
                  <c:v>24</c:v>
                </c:pt>
                <c:pt idx="12">
                  <c:v>26.100000000000005</c:v>
                </c:pt>
                <c:pt idx="13">
                  <c:v>23.3</c:v>
                </c:pt>
                <c:pt idx="14">
                  <c:v>26.599999999999998</c:v>
                </c:pt>
                <c:pt idx="15">
                  <c:v>27.233333333333334</c:v>
                </c:pt>
                <c:pt idx="16">
                  <c:v>26.3</c:v>
                </c:pt>
                <c:pt idx="17">
                  <c:v>27.3</c:v>
                </c:pt>
                <c:pt idx="18">
                  <c:v>27.15</c:v>
                </c:pt>
                <c:pt idx="19">
                  <c:v>27.266666666666666</c:v>
                </c:pt>
                <c:pt idx="20">
                  <c:v>28.166666666666668</c:v>
                </c:pt>
                <c:pt idx="21">
                  <c:v>24.099999999999998</c:v>
                </c:pt>
                <c:pt idx="22">
                  <c:v>23.866666666666664</c:v>
                </c:pt>
                <c:pt idx="23">
                  <c:v>23.8</c:v>
                </c:pt>
                <c:pt idx="24">
                  <c:v>24.100000000000005</c:v>
                </c:pt>
                <c:pt idx="25">
                  <c:v>27.166666666666668</c:v>
                </c:pt>
                <c:pt idx="26">
                  <c:v>25.333333333333332</c:v>
                </c:pt>
                <c:pt idx="27">
                  <c:v>25.033333333333331</c:v>
                </c:pt>
                <c:pt idx="28">
                  <c:v>25.100000000000005</c:v>
                </c:pt>
                <c:pt idx="29">
                  <c:v>24.5</c:v>
                </c:pt>
                <c:pt idx="30">
                  <c:v>24.5</c:v>
                </c:pt>
                <c:pt idx="31">
                  <c:v>24.066666666666663</c:v>
                </c:pt>
                <c:pt idx="32">
                  <c:v>24.8</c:v>
                </c:pt>
                <c:pt idx="33">
                  <c:v>23.933333333333334</c:v>
                </c:pt>
                <c:pt idx="34">
                  <c:v>24.3</c:v>
                </c:pt>
                <c:pt idx="35">
                  <c:v>23.2</c:v>
                </c:pt>
                <c:pt idx="36">
                  <c:v>24.899999999999995</c:v>
                </c:pt>
                <c:pt idx="37">
                  <c:v>23.799999999999997</c:v>
                </c:pt>
                <c:pt idx="38">
                  <c:v>24.2</c:v>
                </c:pt>
                <c:pt idx="39">
                  <c:v>24.266666666666666</c:v>
                </c:pt>
                <c:pt idx="40">
                  <c:v>24.166666666666668</c:v>
                </c:pt>
                <c:pt idx="41">
                  <c:v>23.55</c:v>
                </c:pt>
              </c:numCache>
            </c:numRef>
          </c:xVal>
          <c:yVal>
            <c:numRef>
              <c:f>'2017field_data(BLK)'!$J$3:$J$44</c:f>
              <c:numCache>
                <c:formatCode>General</c:formatCode>
                <c:ptCount val="42"/>
                <c:pt idx="0">
                  <c:v>1.5</c:v>
                </c:pt>
                <c:pt idx="1">
                  <c:v>2.2999999999999998</c:v>
                </c:pt>
                <c:pt idx="2">
                  <c:v>12</c:v>
                </c:pt>
                <c:pt idx="3">
                  <c:v>3.5</c:v>
                </c:pt>
                <c:pt idx="4">
                  <c:v>0.9</c:v>
                </c:pt>
                <c:pt idx="5">
                  <c:v>3.5</c:v>
                </c:pt>
                <c:pt idx="6">
                  <c:v>1.8</c:v>
                </c:pt>
                <c:pt idx="7">
                  <c:v>1.5</c:v>
                </c:pt>
                <c:pt idx="8">
                  <c:v>8.5</c:v>
                </c:pt>
                <c:pt idx="9">
                  <c:v>0.6</c:v>
                </c:pt>
                <c:pt idx="10">
                  <c:v>5.3</c:v>
                </c:pt>
                <c:pt idx="11">
                  <c:v>8.5</c:v>
                </c:pt>
                <c:pt idx="12">
                  <c:v>0.9</c:v>
                </c:pt>
                <c:pt idx="13">
                  <c:v>11.7</c:v>
                </c:pt>
                <c:pt idx="14">
                  <c:v>0.8</c:v>
                </c:pt>
                <c:pt idx="15">
                  <c:v>5.5</c:v>
                </c:pt>
                <c:pt idx="16">
                  <c:v>14.3</c:v>
                </c:pt>
                <c:pt idx="17">
                  <c:v>0.5</c:v>
                </c:pt>
                <c:pt idx="18">
                  <c:v>0.5</c:v>
                </c:pt>
                <c:pt idx="19">
                  <c:v>30</c:v>
                </c:pt>
                <c:pt idx="20">
                  <c:v>2</c:v>
                </c:pt>
                <c:pt idx="21">
                  <c:v>1.7</c:v>
                </c:pt>
                <c:pt idx="22">
                  <c:v>0.2</c:v>
                </c:pt>
                <c:pt idx="23">
                  <c:v>1.9</c:v>
                </c:pt>
                <c:pt idx="24">
                  <c:v>2.5</c:v>
                </c:pt>
                <c:pt idx="25">
                  <c:v>0.6</c:v>
                </c:pt>
                <c:pt idx="26">
                  <c:v>0.5</c:v>
                </c:pt>
                <c:pt idx="27">
                  <c:v>0.1</c:v>
                </c:pt>
                <c:pt idx="28">
                  <c:v>0.1</c:v>
                </c:pt>
                <c:pt idx="29">
                  <c:v>0.6</c:v>
                </c:pt>
                <c:pt idx="30">
                  <c:v>0.3</c:v>
                </c:pt>
                <c:pt idx="31">
                  <c:v>0.2</c:v>
                </c:pt>
                <c:pt idx="32">
                  <c:v>0.5</c:v>
                </c:pt>
                <c:pt idx="33">
                  <c:v>0.5</c:v>
                </c:pt>
                <c:pt idx="34">
                  <c:v>0.2</c:v>
                </c:pt>
                <c:pt idx="35">
                  <c:v>1.1000000000000001</c:v>
                </c:pt>
                <c:pt idx="36">
                  <c:v>0.3</c:v>
                </c:pt>
                <c:pt idx="37">
                  <c:v>0.7</c:v>
                </c:pt>
                <c:pt idx="38">
                  <c:v>0.2</c:v>
                </c:pt>
                <c:pt idx="39">
                  <c:v>0.2</c:v>
                </c:pt>
                <c:pt idx="40">
                  <c:v>4.2</c:v>
                </c:pt>
                <c:pt idx="41">
                  <c:v>3.2</c:v>
                </c:pt>
              </c:numCache>
            </c:numRef>
          </c:yVal>
          <c:smooth val="0"/>
        </c:ser>
        <c:dLbls>
          <c:showLegendKey val="0"/>
          <c:showVal val="0"/>
          <c:showCatName val="0"/>
          <c:showSerName val="0"/>
          <c:showPercent val="0"/>
          <c:showBubbleSize val="0"/>
        </c:dLbls>
        <c:axId val="156539088"/>
        <c:axId val="156661920"/>
      </c:scatterChart>
      <c:valAx>
        <c:axId val="156539088"/>
        <c:scaling>
          <c:orientation val="minMax"/>
          <c:max val="30"/>
          <c:min val="20"/>
        </c:scaling>
        <c:delete val="0"/>
        <c:axPos val="b"/>
        <c:majorGridlines>
          <c:spPr>
            <a:ln w="9525" cap="flat" cmpd="sng" algn="ctr">
              <a:solidFill>
                <a:sysClr val="windowText" lastClr="000000"/>
              </a:solidFill>
              <a:round/>
            </a:ln>
            <a:effectLst/>
          </c:spPr>
        </c:majorGridlines>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Temperature (C)</a:t>
                </a:r>
              </a:p>
            </c:rich>
          </c:tx>
          <c:layout>
            <c:manualLayout>
              <c:xMode val="edge"/>
              <c:yMode val="edge"/>
              <c:x val="0.46785959211643041"/>
              <c:y val="0.877855236910278"/>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6661920"/>
        <c:crosses val="autoZero"/>
        <c:crossBetween val="midCat"/>
      </c:valAx>
      <c:valAx>
        <c:axId val="156661920"/>
        <c:scaling>
          <c:orientation val="minMax"/>
        </c:scaling>
        <c:delete val="0"/>
        <c:axPos val="l"/>
        <c:majorGridlines>
          <c:spPr>
            <a:ln w="9525" cap="flat" cmpd="sng" algn="ctr">
              <a:solidFill>
                <a:sysClr val="windowText" lastClr="000000"/>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Tryptophan-like Fluorescence (QSU)</a:t>
                </a: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56539088"/>
        <c:crosses val="autoZero"/>
        <c:crossBetween val="midCat"/>
      </c:valAx>
      <c:spPr>
        <a:solidFill>
          <a:sysClr val="window" lastClr="FFFFFF"/>
        </a:solidFill>
        <a:ln w="25400">
          <a:solidFill>
            <a:sysClr val="windowText" lastClr="000000"/>
          </a:solidFill>
        </a:ln>
        <a:effectLst/>
      </c:spPr>
    </c:plotArea>
    <c:legend>
      <c:legendPos val="b"/>
      <c:legendEntry>
        <c:idx val="0"/>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legendEntry>
      <c:legendEntry>
        <c:idx val="1"/>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legendEntry>
      <c:layout>
        <c:manualLayout>
          <c:xMode val="edge"/>
          <c:yMode val="edge"/>
          <c:x val="0.22018074664983373"/>
          <c:y val="0.94192635447674389"/>
          <c:w val="0.57603802129734138"/>
          <c:h val="5.807364552325608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191410170585125E-2"/>
          <c:y val="0.10252525485508072"/>
          <c:w val="0.89144935104736445"/>
          <c:h val="0.83985416799841306"/>
        </c:manualLayout>
      </c:layout>
      <c:scatterChart>
        <c:scatterStyle val="lineMarker"/>
        <c:varyColors val="0"/>
        <c:ser>
          <c:idx val="0"/>
          <c:order val="0"/>
          <c:tx>
            <c:v>Sept - Dec 2016 (Dry)</c:v>
          </c:tx>
          <c:spPr>
            <a:ln w="25400" cap="rnd">
              <a:noFill/>
              <a:round/>
            </a:ln>
            <a:effectLst/>
          </c:spPr>
          <c:marker>
            <c:symbol val="circle"/>
            <c:size val="5"/>
            <c:spPr>
              <a:solidFill>
                <a:schemeClr val="accent1"/>
              </a:solidFill>
              <a:ln w="9525">
                <a:solidFill>
                  <a:schemeClr val="accent1"/>
                </a:solidFill>
              </a:ln>
              <a:effectLst/>
            </c:spPr>
          </c:marker>
          <c:xVal>
            <c:numRef>
              <c:f>'All Functional only_ForR'!$AI$2:$AI$184</c:f>
              <c:numCache>
                <c:formatCode>0.00</c:formatCode>
                <c:ptCount val="183"/>
                <c:pt idx="0">
                  <c:v>26.8</c:v>
                </c:pt>
                <c:pt idx="1">
                  <c:v>25</c:v>
                </c:pt>
                <c:pt idx="2">
                  <c:v>26.7</c:v>
                </c:pt>
                <c:pt idx="3">
                  <c:v>26.7</c:v>
                </c:pt>
                <c:pt idx="4">
                  <c:v>26.7</c:v>
                </c:pt>
                <c:pt idx="5" formatCode="General">
                  <c:v>20.9</c:v>
                </c:pt>
                <c:pt idx="6">
                  <c:v>27</c:v>
                </c:pt>
                <c:pt idx="7">
                  <c:v>26.6</c:v>
                </c:pt>
                <c:pt idx="8" formatCode="General">
                  <c:v>29.3</c:v>
                </c:pt>
                <c:pt idx="9">
                  <c:v>26.6</c:v>
                </c:pt>
                <c:pt idx="10">
                  <c:v>26.9</c:v>
                </c:pt>
                <c:pt idx="11" formatCode="General">
                  <c:v>24.6</c:v>
                </c:pt>
                <c:pt idx="12">
                  <c:v>27.1</c:v>
                </c:pt>
                <c:pt idx="13">
                  <c:v>28.2</c:v>
                </c:pt>
                <c:pt idx="14" formatCode="General">
                  <c:v>26.7</c:v>
                </c:pt>
                <c:pt idx="15">
                  <c:v>28.2</c:v>
                </c:pt>
                <c:pt idx="16">
                  <c:v>27.3</c:v>
                </c:pt>
                <c:pt idx="17" formatCode="General">
                  <c:v>26.2</c:v>
                </c:pt>
                <c:pt idx="18">
                  <c:v>26.5</c:v>
                </c:pt>
                <c:pt idx="19">
                  <c:v>26.7</c:v>
                </c:pt>
                <c:pt idx="20">
                  <c:v>27.4</c:v>
                </c:pt>
                <c:pt idx="21" formatCode="General">
                  <c:v>24.1</c:v>
                </c:pt>
                <c:pt idx="22">
                  <c:v>26.4</c:v>
                </c:pt>
                <c:pt idx="23">
                  <c:v>26.7</c:v>
                </c:pt>
                <c:pt idx="24">
                  <c:v>27.2</c:v>
                </c:pt>
                <c:pt idx="25">
                  <c:v>26.7</c:v>
                </c:pt>
                <c:pt idx="26">
                  <c:v>27.1</c:v>
                </c:pt>
                <c:pt idx="27" formatCode="General">
                  <c:v>24.2</c:v>
                </c:pt>
                <c:pt idx="28">
                  <c:v>28.5</c:v>
                </c:pt>
                <c:pt idx="29">
                  <c:v>27.4</c:v>
                </c:pt>
                <c:pt idx="30">
                  <c:v>26.7</c:v>
                </c:pt>
                <c:pt idx="31">
                  <c:v>28.2</c:v>
                </c:pt>
                <c:pt idx="32">
                  <c:v>27.2</c:v>
                </c:pt>
                <c:pt idx="33">
                  <c:v>28.3</c:v>
                </c:pt>
                <c:pt idx="34" formatCode="General">
                  <c:v>24.9</c:v>
                </c:pt>
                <c:pt idx="35">
                  <c:v>27.7</c:v>
                </c:pt>
                <c:pt idx="36">
                  <c:v>27.7</c:v>
                </c:pt>
                <c:pt idx="37">
                  <c:v>27.6</c:v>
                </c:pt>
                <c:pt idx="38">
                  <c:v>28.6</c:v>
                </c:pt>
                <c:pt idx="39">
                  <c:v>28</c:v>
                </c:pt>
                <c:pt idx="40">
                  <c:v>26.5</c:v>
                </c:pt>
                <c:pt idx="41">
                  <c:v>26.2</c:v>
                </c:pt>
                <c:pt idx="42">
                  <c:v>26.9</c:v>
                </c:pt>
                <c:pt idx="43" formatCode="General">
                  <c:v>26.7</c:v>
                </c:pt>
                <c:pt idx="44">
                  <c:v>27.2</c:v>
                </c:pt>
                <c:pt idx="45">
                  <c:v>26.6</c:v>
                </c:pt>
                <c:pt idx="46">
                  <c:v>26.5</c:v>
                </c:pt>
                <c:pt idx="47" formatCode="General">
                  <c:v>24.9</c:v>
                </c:pt>
                <c:pt idx="48">
                  <c:v>27.6</c:v>
                </c:pt>
                <c:pt idx="49">
                  <c:v>27.2</c:v>
                </c:pt>
                <c:pt idx="50">
                  <c:v>26.8</c:v>
                </c:pt>
                <c:pt idx="51">
                  <c:v>27.3</c:v>
                </c:pt>
                <c:pt idx="52">
                  <c:v>27</c:v>
                </c:pt>
                <c:pt idx="53">
                  <c:v>25.2</c:v>
                </c:pt>
                <c:pt idx="54">
                  <c:v>25.3</c:v>
                </c:pt>
                <c:pt idx="55">
                  <c:v>26.3</c:v>
                </c:pt>
                <c:pt idx="56">
                  <c:v>26.1</c:v>
                </c:pt>
                <c:pt idx="57">
                  <c:v>26.8</c:v>
                </c:pt>
                <c:pt idx="58">
                  <c:v>27.8</c:v>
                </c:pt>
                <c:pt idx="59">
                  <c:v>27</c:v>
                </c:pt>
                <c:pt idx="60" formatCode="General">
                  <c:v>26.7</c:v>
                </c:pt>
                <c:pt idx="61">
                  <c:v>26.2</c:v>
                </c:pt>
                <c:pt idx="62" formatCode="General">
                  <c:v>24.3</c:v>
                </c:pt>
                <c:pt idx="63">
                  <c:v>27.1</c:v>
                </c:pt>
                <c:pt idx="64" formatCode="0.0">
                  <c:v>23</c:v>
                </c:pt>
                <c:pt idx="65">
                  <c:v>25.6</c:v>
                </c:pt>
                <c:pt idx="66">
                  <c:v>25.8</c:v>
                </c:pt>
                <c:pt idx="67" formatCode="0.0">
                  <c:v>24.1</c:v>
                </c:pt>
                <c:pt idx="68">
                  <c:v>27.3</c:v>
                </c:pt>
                <c:pt idx="69">
                  <c:v>27.2</c:v>
                </c:pt>
                <c:pt idx="70">
                  <c:v>26.8</c:v>
                </c:pt>
                <c:pt idx="71">
                  <c:v>27</c:v>
                </c:pt>
                <c:pt idx="72">
                  <c:v>27.9</c:v>
                </c:pt>
                <c:pt idx="73">
                  <c:v>27.5</c:v>
                </c:pt>
                <c:pt idx="74">
                  <c:v>25.6</c:v>
                </c:pt>
                <c:pt idx="75">
                  <c:v>26.3</c:v>
                </c:pt>
                <c:pt idx="76">
                  <c:v>27</c:v>
                </c:pt>
                <c:pt idx="77">
                  <c:v>27.1</c:v>
                </c:pt>
                <c:pt idx="78">
                  <c:v>28</c:v>
                </c:pt>
                <c:pt idx="79">
                  <c:v>26.1</c:v>
                </c:pt>
                <c:pt idx="80">
                  <c:v>26.9</c:v>
                </c:pt>
                <c:pt idx="81">
                  <c:v>28.7</c:v>
                </c:pt>
                <c:pt idx="82">
                  <c:v>24.8</c:v>
                </c:pt>
                <c:pt idx="83">
                  <c:v>24.6</c:v>
                </c:pt>
                <c:pt idx="84">
                  <c:v>24.4</c:v>
                </c:pt>
                <c:pt idx="85">
                  <c:v>24.6</c:v>
                </c:pt>
                <c:pt idx="86">
                  <c:v>23.9</c:v>
                </c:pt>
                <c:pt idx="87">
                  <c:v>24.7</c:v>
                </c:pt>
                <c:pt idx="88">
                  <c:v>25.4</c:v>
                </c:pt>
                <c:pt idx="89">
                  <c:v>23.9</c:v>
                </c:pt>
                <c:pt idx="90">
                  <c:v>24.7</c:v>
                </c:pt>
                <c:pt idx="91" formatCode="0.0">
                  <c:v>22</c:v>
                </c:pt>
                <c:pt idx="92">
                  <c:v>24.2</c:v>
                </c:pt>
                <c:pt idx="93">
                  <c:v>24.9</c:v>
                </c:pt>
                <c:pt idx="94">
                  <c:v>23.8</c:v>
                </c:pt>
                <c:pt idx="95">
                  <c:v>24.1</c:v>
                </c:pt>
                <c:pt idx="96">
                  <c:v>24</c:v>
                </c:pt>
                <c:pt idx="97">
                  <c:v>24.2</c:v>
                </c:pt>
                <c:pt idx="98">
                  <c:v>24.5</c:v>
                </c:pt>
                <c:pt idx="99">
                  <c:v>23.9</c:v>
                </c:pt>
                <c:pt idx="100">
                  <c:v>24.6</c:v>
                </c:pt>
                <c:pt idx="101" formatCode="General">
                  <c:v>25.9</c:v>
                </c:pt>
                <c:pt idx="102">
                  <c:v>24.8</c:v>
                </c:pt>
                <c:pt idx="103">
                  <c:v>24.1</c:v>
                </c:pt>
                <c:pt idx="104">
                  <c:v>25.2</c:v>
                </c:pt>
                <c:pt idx="105">
                  <c:v>24.9</c:v>
                </c:pt>
                <c:pt idx="106">
                  <c:v>25.6</c:v>
                </c:pt>
                <c:pt idx="107">
                  <c:v>24.7</c:v>
                </c:pt>
                <c:pt idx="108">
                  <c:v>24.4</c:v>
                </c:pt>
                <c:pt idx="109">
                  <c:v>24</c:v>
                </c:pt>
                <c:pt idx="110">
                  <c:v>24.1</c:v>
                </c:pt>
                <c:pt idx="111">
                  <c:v>24</c:v>
                </c:pt>
                <c:pt idx="112" formatCode="General">
                  <c:v>24.6</c:v>
                </c:pt>
                <c:pt idx="113">
                  <c:v>25.2</c:v>
                </c:pt>
                <c:pt idx="114">
                  <c:v>24.1</c:v>
                </c:pt>
                <c:pt idx="115">
                  <c:v>27.9</c:v>
                </c:pt>
                <c:pt idx="116">
                  <c:v>27.4</c:v>
                </c:pt>
                <c:pt idx="117">
                  <c:v>27.3</c:v>
                </c:pt>
                <c:pt idx="118">
                  <c:v>27.7</c:v>
                </c:pt>
                <c:pt idx="119">
                  <c:v>27.9</c:v>
                </c:pt>
                <c:pt idx="120">
                  <c:v>28.3</c:v>
                </c:pt>
                <c:pt idx="121" formatCode="General">
                  <c:v>28.8</c:v>
                </c:pt>
                <c:pt idx="122">
                  <c:v>28.1</c:v>
                </c:pt>
                <c:pt idx="123">
                  <c:v>27.6</c:v>
                </c:pt>
                <c:pt idx="124">
                  <c:v>28.6</c:v>
                </c:pt>
                <c:pt idx="125">
                  <c:v>29.9</c:v>
                </c:pt>
                <c:pt idx="126">
                  <c:v>27.7</c:v>
                </c:pt>
                <c:pt idx="127">
                  <c:v>27.6</c:v>
                </c:pt>
                <c:pt idx="128">
                  <c:v>28.2</c:v>
                </c:pt>
                <c:pt idx="129">
                  <c:v>28.7</c:v>
                </c:pt>
                <c:pt idx="130">
                  <c:v>27.2</c:v>
                </c:pt>
                <c:pt idx="131">
                  <c:v>28.3</c:v>
                </c:pt>
                <c:pt idx="132">
                  <c:v>27.6</c:v>
                </c:pt>
                <c:pt idx="133">
                  <c:v>28.6</c:v>
                </c:pt>
                <c:pt idx="134">
                  <c:v>28.4</c:v>
                </c:pt>
                <c:pt idx="135">
                  <c:v>29.2</c:v>
                </c:pt>
                <c:pt idx="136" formatCode="General">
                  <c:v>27.7</c:v>
                </c:pt>
                <c:pt idx="137">
                  <c:v>29.1</c:v>
                </c:pt>
                <c:pt idx="138">
                  <c:v>28.2</c:v>
                </c:pt>
                <c:pt idx="139">
                  <c:v>28.3</c:v>
                </c:pt>
                <c:pt idx="140">
                  <c:v>27.6</c:v>
                </c:pt>
                <c:pt idx="141">
                  <c:v>29</c:v>
                </c:pt>
                <c:pt idx="142">
                  <c:v>28.7</c:v>
                </c:pt>
                <c:pt idx="143">
                  <c:v>28.7</c:v>
                </c:pt>
                <c:pt idx="144">
                  <c:v>27.6</c:v>
                </c:pt>
                <c:pt idx="145">
                  <c:v>27.6</c:v>
                </c:pt>
                <c:pt idx="146">
                  <c:v>27.7</c:v>
                </c:pt>
                <c:pt idx="147">
                  <c:v>24.4</c:v>
                </c:pt>
                <c:pt idx="148">
                  <c:v>25.6</c:v>
                </c:pt>
                <c:pt idx="149">
                  <c:v>25.8</c:v>
                </c:pt>
                <c:pt idx="150">
                  <c:v>25.5</c:v>
                </c:pt>
                <c:pt idx="151">
                  <c:v>25.3</c:v>
                </c:pt>
                <c:pt idx="152">
                  <c:v>24.9</c:v>
                </c:pt>
                <c:pt idx="153">
                  <c:v>25.5</c:v>
                </c:pt>
                <c:pt idx="154">
                  <c:v>24.6</c:v>
                </c:pt>
                <c:pt idx="155">
                  <c:v>24.8</c:v>
                </c:pt>
                <c:pt idx="156" formatCode="General">
                  <c:v>24.3</c:v>
                </c:pt>
                <c:pt idx="157">
                  <c:v>23.6</c:v>
                </c:pt>
                <c:pt idx="158">
                  <c:v>24.8</c:v>
                </c:pt>
                <c:pt idx="159">
                  <c:v>25.2</c:v>
                </c:pt>
                <c:pt idx="160">
                  <c:v>23.6</c:v>
                </c:pt>
                <c:pt idx="161" formatCode="General">
                  <c:v>21.1</c:v>
                </c:pt>
                <c:pt idx="162">
                  <c:v>24.1</c:v>
                </c:pt>
                <c:pt idx="163">
                  <c:v>22.4</c:v>
                </c:pt>
                <c:pt idx="164">
                  <c:v>22.4</c:v>
                </c:pt>
                <c:pt idx="165">
                  <c:v>23.4</c:v>
                </c:pt>
                <c:pt idx="166">
                  <c:v>23.4</c:v>
                </c:pt>
                <c:pt idx="167">
                  <c:v>25.2</c:v>
                </c:pt>
                <c:pt idx="168">
                  <c:v>24</c:v>
                </c:pt>
                <c:pt idx="169">
                  <c:v>24.3</c:v>
                </c:pt>
                <c:pt idx="170">
                  <c:v>24.9</c:v>
                </c:pt>
                <c:pt idx="171">
                  <c:v>24.8</c:v>
                </c:pt>
                <c:pt idx="172">
                  <c:v>24.6</c:v>
                </c:pt>
                <c:pt idx="173">
                  <c:v>25.1</c:v>
                </c:pt>
                <c:pt idx="174">
                  <c:v>25.2</c:v>
                </c:pt>
                <c:pt idx="175">
                  <c:v>24.4</c:v>
                </c:pt>
                <c:pt idx="176">
                  <c:v>23.1</c:v>
                </c:pt>
                <c:pt idx="177">
                  <c:v>23.6</c:v>
                </c:pt>
                <c:pt idx="178">
                  <c:v>23.8</c:v>
                </c:pt>
                <c:pt idx="179">
                  <c:v>24.7</c:v>
                </c:pt>
                <c:pt idx="180">
                  <c:v>24.3</c:v>
                </c:pt>
                <c:pt idx="181">
                  <c:v>23.3</c:v>
                </c:pt>
                <c:pt idx="182">
                  <c:v>24.9</c:v>
                </c:pt>
              </c:numCache>
            </c:numRef>
          </c:xVal>
          <c:yVal>
            <c:numRef>
              <c:f>'All Functional only_ForR'!$AJ$2:$AJ$184</c:f>
              <c:numCache>
                <c:formatCode>0.00</c:formatCode>
                <c:ptCount val="183"/>
                <c:pt idx="0">
                  <c:v>0.7</c:v>
                </c:pt>
                <c:pt idx="1">
                  <c:v>1.4</c:v>
                </c:pt>
                <c:pt idx="2">
                  <c:v>1.1000000000000001</c:v>
                </c:pt>
                <c:pt idx="3">
                  <c:v>1</c:v>
                </c:pt>
                <c:pt idx="4">
                  <c:v>0.7</c:v>
                </c:pt>
                <c:pt idx="5" formatCode="General">
                  <c:v>6.4</c:v>
                </c:pt>
                <c:pt idx="6">
                  <c:v>0.5</c:v>
                </c:pt>
                <c:pt idx="7">
                  <c:v>0.8</c:v>
                </c:pt>
                <c:pt idx="8" formatCode="General">
                  <c:v>8.5</c:v>
                </c:pt>
                <c:pt idx="9">
                  <c:v>0.8</c:v>
                </c:pt>
                <c:pt idx="10">
                  <c:v>1.9</c:v>
                </c:pt>
                <c:pt idx="11" formatCode="General">
                  <c:v>9.4</c:v>
                </c:pt>
                <c:pt idx="12">
                  <c:v>1</c:v>
                </c:pt>
                <c:pt idx="13">
                  <c:v>0.16</c:v>
                </c:pt>
                <c:pt idx="14" formatCode="General">
                  <c:v>4.8</c:v>
                </c:pt>
                <c:pt idx="15">
                  <c:v>0.7</c:v>
                </c:pt>
                <c:pt idx="16">
                  <c:v>1</c:v>
                </c:pt>
                <c:pt idx="17" formatCode="General">
                  <c:v>4.5</c:v>
                </c:pt>
                <c:pt idx="18">
                  <c:v>1</c:v>
                </c:pt>
                <c:pt idx="19">
                  <c:v>0.7</c:v>
                </c:pt>
                <c:pt idx="20">
                  <c:v>2</c:v>
                </c:pt>
                <c:pt idx="21" formatCode="General">
                  <c:v>4.8</c:v>
                </c:pt>
                <c:pt idx="22">
                  <c:v>3.4</c:v>
                </c:pt>
                <c:pt idx="23">
                  <c:v>1.4</c:v>
                </c:pt>
                <c:pt idx="24">
                  <c:v>0.5</c:v>
                </c:pt>
                <c:pt idx="25">
                  <c:v>0.5</c:v>
                </c:pt>
                <c:pt idx="26">
                  <c:v>0.5</c:v>
                </c:pt>
                <c:pt idx="27" formatCode="General">
                  <c:v>4.8</c:v>
                </c:pt>
                <c:pt idx="28">
                  <c:v>0.4</c:v>
                </c:pt>
                <c:pt idx="29">
                  <c:v>0.7</c:v>
                </c:pt>
                <c:pt idx="30">
                  <c:v>0.8</c:v>
                </c:pt>
                <c:pt idx="31">
                  <c:v>1</c:v>
                </c:pt>
                <c:pt idx="32">
                  <c:v>1.3</c:v>
                </c:pt>
                <c:pt idx="33">
                  <c:v>2.2999999999999998</c:v>
                </c:pt>
                <c:pt idx="34" formatCode="General">
                  <c:v>11.9</c:v>
                </c:pt>
                <c:pt idx="35">
                  <c:v>0.6</c:v>
                </c:pt>
                <c:pt idx="36">
                  <c:v>1.6</c:v>
                </c:pt>
                <c:pt idx="37">
                  <c:v>0.5</c:v>
                </c:pt>
                <c:pt idx="38">
                  <c:v>1.5</c:v>
                </c:pt>
                <c:pt idx="39">
                  <c:v>0.5</c:v>
                </c:pt>
                <c:pt idx="40">
                  <c:v>2.1</c:v>
                </c:pt>
                <c:pt idx="41">
                  <c:v>0.9</c:v>
                </c:pt>
                <c:pt idx="42">
                  <c:v>1</c:v>
                </c:pt>
                <c:pt idx="43" formatCode="General">
                  <c:v>4.3</c:v>
                </c:pt>
                <c:pt idx="44">
                  <c:v>0.2</c:v>
                </c:pt>
                <c:pt idx="45">
                  <c:v>0.4</c:v>
                </c:pt>
                <c:pt idx="46">
                  <c:v>0.3</c:v>
                </c:pt>
                <c:pt idx="47" formatCode="General">
                  <c:v>3.8</c:v>
                </c:pt>
                <c:pt idx="48">
                  <c:v>0.3</c:v>
                </c:pt>
                <c:pt idx="49">
                  <c:v>0.7</c:v>
                </c:pt>
                <c:pt idx="50">
                  <c:v>2.2999999999999998</c:v>
                </c:pt>
                <c:pt idx="51">
                  <c:v>0.2</c:v>
                </c:pt>
                <c:pt idx="52">
                  <c:v>0.2</c:v>
                </c:pt>
                <c:pt idx="53">
                  <c:v>0.3</c:v>
                </c:pt>
                <c:pt idx="54">
                  <c:v>0.4</c:v>
                </c:pt>
                <c:pt idx="55">
                  <c:v>0.1</c:v>
                </c:pt>
                <c:pt idx="56">
                  <c:v>0.5</c:v>
                </c:pt>
                <c:pt idx="57">
                  <c:v>0.6</c:v>
                </c:pt>
                <c:pt idx="58">
                  <c:v>0.5</c:v>
                </c:pt>
                <c:pt idx="59">
                  <c:v>0.3</c:v>
                </c:pt>
                <c:pt idx="60" formatCode="General">
                  <c:v>1.7</c:v>
                </c:pt>
                <c:pt idx="61">
                  <c:v>0.1</c:v>
                </c:pt>
                <c:pt idx="62" formatCode="0.0">
                  <c:v>2</c:v>
                </c:pt>
                <c:pt idx="63">
                  <c:v>0.4</c:v>
                </c:pt>
                <c:pt idx="64" formatCode="General">
                  <c:v>6.6</c:v>
                </c:pt>
                <c:pt idx="65">
                  <c:v>0.1</c:v>
                </c:pt>
                <c:pt idx="66">
                  <c:v>0.2</c:v>
                </c:pt>
                <c:pt idx="67" formatCode="0.0">
                  <c:v>3</c:v>
                </c:pt>
                <c:pt idx="68">
                  <c:v>0.2</c:v>
                </c:pt>
                <c:pt idx="69">
                  <c:v>0.2</c:v>
                </c:pt>
                <c:pt idx="70">
                  <c:v>0.5</c:v>
                </c:pt>
                <c:pt idx="71">
                  <c:v>0.3</c:v>
                </c:pt>
                <c:pt idx="72">
                  <c:v>0.7</c:v>
                </c:pt>
                <c:pt idx="73">
                  <c:v>0.1</c:v>
                </c:pt>
                <c:pt idx="74">
                  <c:v>0.2</c:v>
                </c:pt>
                <c:pt idx="75">
                  <c:v>0.8</c:v>
                </c:pt>
                <c:pt idx="76">
                  <c:v>0.5</c:v>
                </c:pt>
                <c:pt idx="77">
                  <c:v>0.3</c:v>
                </c:pt>
                <c:pt idx="78">
                  <c:v>0.7</c:v>
                </c:pt>
                <c:pt idx="79">
                  <c:v>0.1</c:v>
                </c:pt>
                <c:pt idx="80">
                  <c:v>0.3</c:v>
                </c:pt>
                <c:pt idx="81">
                  <c:v>0.7</c:v>
                </c:pt>
                <c:pt idx="82">
                  <c:v>0.3</c:v>
                </c:pt>
                <c:pt idx="83">
                  <c:v>0.4</c:v>
                </c:pt>
                <c:pt idx="84">
                  <c:v>0.3</c:v>
                </c:pt>
                <c:pt idx="85">
                  <c:v>0.3</c:v>
                </c:pt>
                <c:pt idx="86">
                  <c:v>0.5</c:v>
                </c:pt>
                <c:pt idx="87">
                  <c:v>0.2</c:v>
                </c:pt>
                <c:pt idx="88">
                  <c:v>0.3</c:v>
                </c:pt>
                <c:pt idx="89">
                  <c:v>0.3</c:v>
                </c:pt>
                <c:pt idx="90">
                  <c:v>1</c:v>
                </c:pt>
                <c:pt idx="91" formatCode="General">
                  <c:v>1.8</c:v>
                </c:pt>
                <c:pt idx="92">
                  <c:v>0.8</c:v>
                </c:pt>
                <c:pt idx="93">
                  <c:v>0.6</c:v>
                </c:pt>
                <c:pt idx="94">
                  <c:v>1.2</c:v>
                </c:pt>
                <c:pt idx="95">
                  <c:v>0.8</c:v>
                </c:pt>
                <c:pt idx="96">
                  <c:v>1.9</c:v>
                </c:pt>
                <c:pt idx="97">
                  <c:v>0.4</c:v>
                </c:pt>
                <c:pt idx="98">
                  <c:v>0.3</c:v>
                </c:pt>
                <c:pt idx="99">
                  <c:v>0.2</c:v>
                </c:pt>
                <c:pt idx="100">
                  <c:v>0.4</c:v>
                </c:pt>
                <c:pt idx="101" formatCode="General">
                  <c:v>0.3</c:v>
                </c:pt>
                <c:pt idx="102">
                  <c:v>0.2</c:v>
                </c:pt>
                <c:pt idx="103">
                  <c:v>0.3</c:v>
                </c:pt>
                <c:pt idx="104">
                  <c:v>0.3</c:v>
                </c:pt>
                <c:pt idx="105">
                  <c:v>0.3</c:v>
                </c:pt>
                <c:pt idx="106">
                  <c:v>0.2</c:v>
                </c:pt>
                <c:pt idx="107">
                  <c:v>0.2</c:v>
                </c:pt>
                <c:pt idx="108">
                  <c:v>0.2</c:v>
                </c:pt>
                <c:pt idx="109">
                  <c:v>0.3</c:v>
                </c:pt>
                <c:pt idx="110">
                  <c:v>0.2</c:v>
                </c:pt>
                <c:pt idx="111">
                  <c:v>0.3</c:v>
                </c:pt>
                <c:pt idx="112" formatCode="General">
                  <c:v>3.6</c:v>
                </c:pt>
                <c:pt idx="113">
                  <c:v>0.4</c:v>
                </c:pt>
                <c:pt idx="114">
                  <c:v>1.4</c:v>
                </c:pt>
                <c:pt idx="115">
                  <c:v>0.3</c:v>
                </c:pt>
                <c:pt idx="116">
                  <c:v>0.2</c:v>
                </c:pt>
                <c:pt idx="117">
                  <c:v>0.2</c:v>
                </c:pt>
                <c:pt idx="118">
                  <c:v>0.2</c:v>
                </c:pt>
                <c:pt idx="119">
                  <c:v>0.4</c:v>
                </c:pt>
                <c:pt idx="120">
                  <c:v>0.5</c:v>
                </c:pt>
                <c:pt idx="121" formatCode="General">
                  <c:v>0.6</c:v>
                </c:pt>
                <c:pt idx="122">
                  <c:v>0.3</c:v>
                </c:pt>
                <c:pt idx="123">
                  <c:v>0.3</c:v>
                </c:pt>
                <c:pt idx="124">
                  <c:v>0.2</c:v>
                </c:pt>
                <c:pt idx="125">
                  <c:v>0.3</c:v>
                </c:pt>
                <c:pt idx="126">
                  <c:v>0.2</c:v>
                </c:pt>
                <c:pt idx="127">
                  <c:v>0.2</c:v>
                </c:pt>
                <c:pt idx="128">
                  <c:v>0.2</c:v>
                </c:pt>
                <c:pt idx="129">
                  <c:v>0.2</c:v>
                </c:pt>
                <c:pt idx="130">
                  <c:v>0.3</c:v>
                </c:pt>
                <c:pt idx="131">
                  <c:v>1.3</c:v>
                </c:pt>
                <c:pt idx="132">
                  <c:v>0.2</c:v>
                </c:pt>
                <c:pt idx="133">
                  <c:v>0.4</c:v>
                </c:pt>
                <c:pt idx="134">
                  <c:v>0.7</c:v>
                </c:pt>
                <c:pt idx="135">
                  <c:v>0.3</c:v>
                </c:pt>
                <c:pt idx="136" formatCode="General">
                  <c:v>1.8</c:v>
                </c:pt>
                <c:pt idx="137">
                  <c:v>1</c:v>
                </c:pt>
                <c:pt idx="138">
                  <c:v>0.2</c:v>
                </c:pt>
                <c:pt idx="139">
                  <c:v>0.2</c:v>
                </c:pt>
                <c:pt idx="140">
                  <c:v>0.1</c:v>
                </c:pt>
                <c:pt idx="141">
                  <c:v>0.2</c:v>
                </c:pt>
                <c:pt idx="142">
                  <c:v>0.3</c:v>
                </c:pt>
                <c:pt idx="143">
                  <c:v>0.7</c:v>
                </c:pt>
                <c:pt idx="144">
                  <c:v>0.2</c:v>
                </c:pt>
                <c:pt idx="145">
                  <c:v>0.4</c:v>
                </c:pt>
                <c:pt idx="146">
                  <c:v>0.2</c:v>
                </c:pt>
                <c:pt idx="147">
                  <c:v>0.3</c:v>
                </c:pt>
                <c:pt idx="148">
                  <c:v>0.7</c:v>
                </c:pt>
                <c:pt idx="149">
                  <c:v>0.5</c:v>
                </c:pt>
                <c:pt idx="150">
                  <c:v>0.5</c:v>
                </c:pt>
                <c:pt idx="151">
                  <c:v>0.2</c:v>
                </c:pt>
                <c:pt idx="152">
                  <c:v>0.4</c:v>
                </c:pt>
                <c:pt idx="153">
                  <c:v>0.2</c:v>
                </c:pt>
                <c:pt idx="154">
                  <c:v>0.3</c:v>
                </c:pt>
                <c:pt idx="155">
                  <c:v>0.7</c:v>
                </c:pt>
                <c:pt idx="156" formatCode="General">
                  <c:v>0.4</c:v>
                </c:pt>
                <c:pt idx="157">
                  <c:v>0.5</c:v>
                </c:pt>
                <c:pt idx="158">
                  <c:v>0.2</c:v>
                </c:pt>
                <c:pt idx="159">
                  <c:v>0.3</c:v>
                </c:pt>
                <c:pt idx="160">
                  <c:v>0.3</c:v>
                </c:pt>
                <c:pt idx="161" formatCode="General">
                  <c:v>4.3</c:v>
                </c:pt>
                <c:pt idx="162">
                  <c:v>0.6</c:v>
                </c:pt>
                <c:pt idx="163">
                  <c:v>0.5</c:v>
                </c:pt>
                <c:pt idx="164">
                  <c:v>0.5</c:v>
                </c:pt>
                <c:pt idx="165">
                  <c:v>0.3</c:v>
                </c:pt>
                <c:pt idx="166">
                  <c:v>0.3</c:v>
                </c:pt>
                <c:pt idx="167">
                  <c:v>0.6</c:v>
                </c:pt>
                <c:pt idx="168">
                  <c:v>0.3</c:v>
                </c:pt>
                <c:pt idx="169">
                  <c:v>0.3</c:v>
                </c:pt>
                <c:pt idx="170">
                  <c:v>0.3</c:v>
                </c:pt>
                <c:pt idx="171">
                  <c:v>0.3</c:v>
                </c:pt>
                <c:pt idx="172">
                  <c:v>0.4</c:v>
                </c:pt>
                <c:pt idx="173">
                  <c:v>0.3</c:v>
                </c:pt>
                <c:pt idx="174">
                  <c:v>0.3</c:v>
                </c:pt>
                <c:pt idx="175">
                  <c:v>0.3</c:v>
                </c:pt>
                <c:pt idx="176">
                  <c:v>0.4</c:v>
                </c:pt>
                <c:pt idx="177">
                  <c:v>0.6</c:v>
                </c:pt>
                <c:pt idx="178">
                  <c:v>0.2</c:v>
                </c:pt>
                <c:pt idx="179">
                  <c:v>0.3</c:v>
                </c:pt>
                <c:pt idx="180">
                  <c:v>0.3</c:v>
                </c:pt>
                <c:pt idx="181">
                  <c:v>0.4</c:v>
                </c:pt>
                <c:pt idx="182">
                  <c:v>0.3</c:v>
                </c:pt>
              </c:numCache>
            </c:numRef>
          </c:yVal>
          <c:smooth val="0"/>
        </c:ser>
        <c:ser>
          <c:idx val="1"/>
          <c:order val="1"/>
          <c:tx>
            <c:v>Mar - Apr 2017 (Wet)</c:v>
          </c:tx>
          <c:spPr>
            <a:ln w="25400" cap="rnd">
              <a:noFill/>
              <a:round/>
            </a:ln>
            <a:effectLst/>
          </c:spPr>
          <c:marker>
            <c:symbol val="circle"/>
            <c:size val="5"/>
            <c:spPr>
              <a:solidFill>
                <a:schemeClr val="accent2"/>
              </a:solidFill>
              <a:ln w="9525">
                <a:solidFill>
                  <a:schemeClr val="accent2"/>
                </a:solidFill>
              </a:ln>
              <a:effectLst/>
            </c:spPr>
          </c:marker>
          <c:xVal>
            <c:numRef>
              <c:f>'2017field_data(BLK)'!$P$3:$P$44</c:f>
              <c:numCache>
                <c:formatCode>General</c:formatCode>
                <c:ptCount val="42"/>
                <c:pt idx="0">
                  <c:v>27.2</c:v>
                </c:pt>
                <c:pt idx="1">
                  <c:v>27.7</c:v>
                </c:pt>
                <c:pt idx="2">
                  <c:v>28.133333333333336</c:v>
                </c:pt>
                <c:pt idx="3">
                  <c:v>27.5</c:v>
                </c:pt>
                <c:pt idx="4">
                  <c:v>27.133333333333336</c:v>
                </c:pt>
                <c:pt idx="5">
                  <c:v>26.766666666666666</c:v>
                </c:pt>
                <c:pt idx="6">
                  <c:v>26.600000000000005</c:v>
                </c:pt>
                <c:pt idx="7">
                  <c:v>27.233333333333334</c:v>
                </c:pt>
                <c:pt idx="8">
                  <c:v>24.266666666666666</c:v>
                </c:pt>
                <c:pt idx="9">
                  <c:v>27.799999999999997</c:v>
                </c:pt>
                <c:pt idx="10">
                  <c:v>27.566666666666666</c:v>
                </c:pt>
                <c:pt idx="11">
                  <c:v>24</c:v>
                </c:pt>
                <c:pt idx="12">
                  <c:v>26.100000000000005</c:v>
                </c:pt>
                <c:pt idx="13">
                  <c:v>23.3</c:v>
                </c:pt>
                <c:pt idx="14">
                  <c:v>26.599999999999998</c:v>
                </c:pt>
                <c:pt idx="15">
                  <c:v>27.233333333333334</c:v>
                </c:pt>
                <c:pt idx="16">
                  <c:v>26.3</c:v>
                </c:pt>
                <c:pt idx="17">
                  <c:v>27.3</c:v>
                </c:pt>
                <c:pt idx="18">
                  <c:v>27.15</c:v>
                </c:pt>
                <c:pt idx="19">
                  <c:v>27.266666666666666</c:v>
                </c:pt>
                <c:pt idx="20">
                  <c:v>28.166666666666668</c:v>
                </c:pt>
                <c:pt idx="21">
                  <c:v>24.099999999999998</c:v>
                </c:pt>
                <c:pt idx="22">
                  <c:v>23.866666666666664</c:v>
                </c:pt>
                <c:pt idx="23">
                  <c:v>23.8</c:v>
                </c:pt>
                <c:pt idx="24">
                  <c:v>24.100000000000005</c:v>
                </c:pt>
                <c:pt idx="25">
                  <c:v>27.166666666666668</c:v>
                </c:pt>
                <c:pt idx="26">
                  <c:v>25.333333333333332</c:v>
                </c:pt>
                <c:pt idx="27">
                  <c:v>25.033333333333331</c:v>
                </c:pt>
                <c:pt idx="28">
                  <c:v>25.100000000000005</c:v>
                </c:pt>
                <c:pt idx="29">
                  <c:v>24.5</c:v>
                </c:pt>
                <c:pt idx="30">
                  <c:v>24.5</c:v>
                </c:pt>
                <c:pt idx="31">
                  <c:v>24.066666666666663</c:v>
                </c:pt>
                <c:pt idx="32">
                  <c:v>24.8</c:v>
                </c:pt>
                <c:pt idx="33">
                  <c:v>23.933333333333334</c:v>
                </c:pt>
                <c:pt idx="34">
                  <c:v>24.3</c:v>
                </c:pt>
                <c:pt idx="35">
                  <c:v>23.2</c:v>
                </c:pt>
                <c:pt idx="36">
                  <c:v>24.899999999999995</c:v>
                </c:pt>
                <c:pt idx="37">
                  <c:v>23.799999999999997</c:v>
                </c:pt>
                <c:pt idx="38">
                  <c:v>24.2</c:v>
                </c:pt>
                <c:pt idx="39">
                  <c:v>24.266666666666666</c:v>
                </c:pt>
                <c:pt idx="40">
                  <c:v>24.166666666666668</c:v>
                </c:pt>
                <c:pt idx="41">
                  <c:v>23.55</c:v>
                </c:pt>
              </c:numCache>
            </c:numRef>
          </c:xVal>
          <c:yVal>
            <c:numRef>
              <c:f>'2017field_data(BLK)'!$J$3:$J$44</c:f>
              <c:numCache>
                <c:formatCode>General</c:formatCode>
                <c:ptCount val="42"/>
                <c:pt idx="0">
                  <c:v>1.5</c:v>
                </c:pt>
                <c:pt idx="1">
                  <c:v>2.2999999999999998</c:v>
                </c:pt>
                <c:pt idx="2">
                  <c:v>12</c:v>
                </c:pt>
                <c:pt idx="3">
                  <c:v>3.5</c:v>
                </c:pt>
                <c:pt idx="4">
                  <c:v>0.9</c:v>
                </c:pt>
                <c:pt idx="5">
                  <c:v>3.5</c:v>
                </c:pt>
                <c:pt idx="6">
                  <c:v>1.8</c:v>
                </c:pt>
                <c:pt idx="7">
                  <c:v>1.5</c:v>
                </c:pt>
                <c:pt idx="8">
                  <c:v>8.5</c:v>
                </c:pt>
                <c:pt idx="9">
                  <c:v>0.6</c:v>
                </c:pt>
                <c:pt idx="10">
                  <c:v>5.3</c:v>
                </c:pt>
                <c:pt idx="11">
                  <c:v>8.5</c:v>
                </c:pt>
                <c:pt idx="12">
                  <c:v>0.9</c:v>
                </c:pt>
                <c:pt idx="13">
                  <c:v>11.7</c:v>
                </c:pt>
                <c:pt idx="14">
                  <c:v>0.8</c:v>
                </c:pt>
                <c:pt idx="15">
                  <c:v>5.5</c:v>
                </c:pt>
                <c:pt idx="16">
                  <c:v>14.3</c:v>
                </c:pt>
                <c:pt idx="17">
                  <c:v>0.5</c:v>
                </c:pt>
                <c:pt idx="18">
                  <c:v>0.5</c:v>
                </c:pt>
                <c:pt idx="19">
                  <c:v>30</c:v>
                </c:pt>
                <c:pt idx="20">
                  <c:v>2</c:v>
                </c:pt>
                <c:pt idx="21">
                  <c:v>1.7</c:v>
                </c:pt>
                <c:pt idx="22">
                  <c:v>0.2</c:v>
                </c:pt>
                <c:pt idx="23">
                  <c:v>1.9</c:v>
                </c:pt>
                <c:pt idx="24">
                  <c:v>2.5</c:v>
                </c:pt>
                <c:pt idx="25">
                  <c:v>0.6</c:v>
                </c:pt>
                <c:pt idx="26">
                  <c:v>0.5</c:v>
                </c:pt>
                <c:pt idx="27">
                  <c:v>0.1</c:v>
                </c:pt>
                <c:pt idx="28">
                  <c:v>0.1</c:v>
                </c:pt>
                <c:pt idx="29">
                  <c:v>0.6</c:v>
                </c:pt>
                <c:pt idx="30">
                  <c:v>0.3</c:v>
                </c:pt>
                <c:pt idx="31">
                  <c:v>0.2</c:v>
                </c:pt>
                <c:pt idx="32">
                  <c:v>0.5</c:v>
                </c:pt>
                <c:pt idx="33">
                  <c:v>0.5</c:v>
                </c:pt>
                <c:pt idx="34">
                  <c:v>0.2</c:v>
                </c:pt>
                <c:pt idx="35">
                  <c:v>1.1000000000000001</c:v>
                </c:pt>
                <c:pt idx="36">
                  <c:v>0.3</c:v>
                </c:pt>
                <c:pt idx="37">
                  <c:v>0.7</c:v>
                </c:pt>
                <c:pt idx="38">
                  <c:v>0.2</c:v>
                </c:pt>
                <c:pt idx="39">
                  <c:v>0.2</c:v>
                </c:pt>
                <c:pt idx="40">
                  <c:v>4.2</c:v>
                </c:pt>
                <c:pt idx="41">
                  <c:v>3.2</c:v>
                </c:pt>
              </c:numCache>
            </c:numRef>
          </c:yVal>
          <c:smooth val="0"/>
        </c:ser>
        <c:dLbls>
          <c:showLegendKey val="0"/>
          <c:showVal val="0"/>
          <c:showCatName val="0"/>
          <c:showSerName val="0"/>
          <c:showPercent val="0"/>
          <c:showBubbleSize val="0"/>
        </c:dLbls>
        <c:axId val="156645072"/>
        <c:axId val="157686920"/>
      </c:scatterChart>
      <c:valAx>
        <c:axId val="156645072"/>
        <c:scaling>
          <c:orientation val="minMax"/>
          <c:max val="30"/>
          <c:min val="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Temperature (C)</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7686920"/>
        <c:crosses val="autoZero"/>
        <c:crossBetween val="midCat"/>
      </c:valAx>
      <c:valAx>
        <c:axId val="157686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Tryptophan-like Fluorescence (QSU)</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64507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v>Sept - Dec 2016 (Dry)</c:v>
          </c:tx>
          <c:spPr>
            <a:ln w="25400" cap="rnd">
              <a:noFill/>
              <a:round/>
            </a:ln>
            <a:effectLst/>
          </c:spPr>
          <c:marker>
            <c:symbol val="circle"/>
            <c:size val="6"/>
            <c:spPr>
              <a:solidFill>
                <a:srgbClr val="7030A0"/>
              </a:solidFill>
              <a:ln w="9525">
                <a:solidFill>
                  <a:schemeClr val="accent1"/>
                </a:solidFill>
              </a:ln>
              <a:effectLst/>
            </c:spPr>
          </c:marker>
          <c:xVal>
            <c:numRef>
              <c:f>'All Functional only_ForR'!$AH$2:$AH$184</c:f>
              <c:numCache>
                <c:formatCode>0.00</c:formatCode>
                <c:ptCount val="183"/>
                <c:pt idx="0">
                  <c:v>1.02</c:v>
                </c:pt>
                <c:pt idx="1">
                  <c:v>0.28000000000000003</c:v>
                </c:pt>
                <c:pt idx="2">
                  <c:v>12</c:v>
                </c:pt>
                <c:pt idx="3">
                  <c:v>0.08</c:v>
                </c:pt>
                <c:pt idx="4">
                  <c:v>0.08</c:v>
                </c:pt>
                <c:pt idx="5">
                  <c:v>23.9</c:v>
                </c:pt>
                <c:pt idx="6">
                  <c:v>0.31</c:v>
                </c:pt>
                <c:pt idx="7">
                  <c:v>0.79</c:v>
                </c:pt>
                <c:pt idx="8">
                  <c:v>15.5</c:v>
                </c:pt>
                <c:pt idx="9">
                  <c:v>1.22</c:v>
                </c:pt>
                <c:pt idx="10">
                  <c:v>0.15</c:v>
                </c:pt>
                <c:pt idx="11">
                  <c:v>16</c:v>
                </c:pt>
                <c:pt idx="12">
                  <c:v>0.26</c:v>
                </c:pt>
                <c:pt idx="13">
                  <c:v>0.7</c:v>
                </c:pt>
                <c:pt idx="14">
                  <c:v>0.42</c:v>
                </c:pt>
                <c:pt idx="15">
                  <c:v>0.16</c:v>
                </c:pt>
                <c:pt idx="16">
                  <c:v>0.35</c:v>
                </c:pt>
                <c:pt idx="17">
                  <c:v>0.4</c:v>
                </c:pt>
                <c:pt idx="18">
                  <c:v>0.2</c:v>
                </c:pt>
                <c:pt idx="19">
                  <c:v>0.62</c:v>
                </c:pt>
                <c:pt idx="20">
                  <c:v>0.17</c:v>
                </c:pt>
                <c:pt idx="21">
                  <c:v>20.100000000000001</c:v>
                </c:pt>
                <c:pt idx="22">
                  <c:v>0.42</c:v>
                </c:pt>
                <c:pt idx="23">
                  <c:v>0.36</c:v>
                </c:pt>
                <c:pt idx="24">
                  <c:v>0.39</c:v>
                </c:pt>
                <c:pt idx="25">
                  <c:v>0.24</c:v>
                </c:pt>
                <c:pt idx="26">
                  <c:v>0.2</c:v>
                </c:pt>
                <c:pt idx="27">
                  <c:v>2.39</c:v>
                </c:pt>
                <c:pt idx="28">
                  <c:v>1.5</c:v>
                </c:pt>
                <c:pt idx="29">
                  <c:v>0.17</c:v>
                </c:pt>
                <c:pt idx="30">
                  <c:v>0.19</c:v>
                </c:pt>
                <c:pt idx="31">
                  <c:v>1.27</c:v>
                </c:pt>
                <c:pt idx="32">
                  <c:v>0.15</c:v>
                </c:pt>
                <c:pt idx="33">
                  <c:v>0.21</c:v>
                </c:pt>
                <c:pt idx="34">
                  <c:v>44.5</c:v>
                </c:pt>
                <c:pt idx="35">
                  <c:v>1.42</c:v>
                </c:pt>
                <c:pt idx="36">
                  <c:v>3.4</c:v>
                </c:pt>
                <c:pt idx="37">
                  <c:v>0.44</c:v>
                </c:pt>
                <c:pt idx="38">
                  <c:v>0.22</c:v>
                </c:pt>
                <c:pt idx="39">
                  <c:v>0.19</c:v>
                </c:pt>
                <c:pt idx="40">
                  <c:v>0.21</c:v>
                </c:pt>
                <c:pt idx="41">
                  <c:v>0.16</c:v>
                </c:pt>
                <c:pt idx="42">
                  <c:v>0.17</c:v>
                </c:pt>
                <c:pt idx="43">
                  <c:v>2.17</c:v>
                </c:pt>
                <c:pt idx="44">
                  <c:v>1.1000000000000001</c:v>
                </c:pt>
                <c:pt idx="45">
                  <c:v>0.18</c:v>
                </c:pt>
                <c:pt idx="46">
                  <c:v>0.24</c:v>
                </c:pt>
                <c:pt idx="47" formatCode="General">
                  <c:v>19.600000000000001</c:v>
                </c:pt>
                <c:pt idx="48">
                  <c:v>0.82</c:v>
                </c:pt>
                <c:pt idx="49">
                  <c:v>8.92</c:v>
                </c:pt>
                <c:pt idx="50">
                  <c:v>0.25</c:v>
                </c:pt>
                <c:pt idx="51">
                  <c:v>0.25</c:v>
                </c:pt>
                <c:pt idx="52">
                  <c:v>0.14000000000000001</c:v>
                </c:pt>
                <c:pt idx="53">
                  <c:v>4.7</c:v>
                </c:pt>
                <c:pt idx="54">
                  <c:v>0.39</c:v>
                </c:pt>
                <c:pt idx="55">
                  <c:v>0.35</c:v>
                </c:pt>
                <c:pt idx="56">
                  <c:v>0.22</c:v>
                </c:pt>
                <c:pt idx="57">
                  <c:v>0.18</c:v>
                </c:pt>
                <c:pt idx="58">
                  <c:v>1.54</c:v>
                </c:pt>
                <c:pt idx="59">
                  <c:v>0.17</c:v>
                </c:pt>
                <c:pt idx="60" formatCode="General">
                  <c:v>518</c:v>
                </c:pt>
                <c:pt idx="61">
                  <c:v>0.61</c:v>
                </c:pt>
                <c:pt idx="62" formatCode="General">
                  <c:v>64.099999999999994</c:v>
                </c:pt>
                <c:pt idx="63">
                  <c:v>0.37</c:v>
                </c:pt>
                <c:pt idx="64" formatCode="General">
                  <c:v>45.5</c:v>
                </c:pt>
                <c:pt idx="65">
                  <c:v>1.29</c:v>
                </c:pt>
                <c:pt idx="66">
                  <c:v>10.4</c:v>
                </c:pt>
                <c:pt idx="67" formatCode="General">
                  <c:v>3.13</c:v>
                </c:pt>
                <c:pt idx="68">
                  <c:v>1.05</c:v>
                </c:pt>
                <c:pt idx="69">
                  <c:v>0.38</c:v>
                </c:pt>
                <c:pt idx="70">
                  <c:v>1.35</c:v>
                </c:pt>
                <c:pt idx="71">
                  <c:v>0.3</c:v>
                </c:pt>
                <c:pt idx="72">
                  <c:v>1.05</c:v>
                </c:pt>
                <c:pt idx="73">
                  <c:v>0.28000000000000003</c:v>
                </c:pt>
                <c:pt idx="74">
                  <c:v>0.28000000000000003</c:v>
                </c:pt>
                <c:pt idx="75">
                  <c:v>52.3</c:v>
                </c:pt>
                <c:pt idx="76">
                  <c:v>0.66</c:v>
                </c:pt>
                <c:pt idx="77">
                  <c:v>0.28999999999999998</c:v>
                </c:pt>
                <c:pt idx="78">
                  <c:v>0.24</c:v>
                </c:pt>
                <c:pt idx="79">
                  <c:v>0.4</c:v>
                </c:pt>
                <c:pt idx="80">
                  <c:v>0.27</c:v>
                </c:pt>
                <c:pt idx="81">
                  <c:v>0.31</c:v>
                </c:pt>
                <c:pt idx="82">
                  <c:v>0.34</c:v>
                </c:pt>
                <c:pt idx="83">
                  <c:v>0.34</c:v>
                </c:pt>
                <c:pt idx="84">
                  <c:v>0.28000000000000003</c:v>
                </c:pt>
                <c:pt idx="85">
                  <c:v>0.28000000000000003</c:v>
                </c:pt>
                <c:pt idx="86">
                  <c:v>0.28000000000000003</c:v>
                </c:pt>
                <c:pt idx="87">
                  <c:v>0.38</c:v>
                </c:pt>
                <c:pt idx="88">
                  <c:v>0.28000000000000003</c:v>
                </c:pt>
                <c:pt idx="89">
                  <c:v>0.77</c:v>
                </c:pt>
                <c:pt idx="90">
                  <c:v>0.56000000000000005</c:v>
                </c:pt>
                <c:pt idx="91" formatCode="General">
                  <c:v>0.65</c:v>
                </c:pt>
                <c:pt idx="92">
                  <c:v>0.3</c:v>
                </c:pt>
                <c:pt idx="93">
                  <c:v>0.3</c:v>
                </c:pt>
                <c:pt idx="94">
                  <c:v>0.33</c:v>
                </c:pt>
                <c:pt idx="95">
                  <c:v>0.52</c:v>
                </c:pt>
                <c:pt idx="96">
                  <c:v>0.3</c:v>
                </c:pt>
                <c:pt idx="97">
                  <c:v>0.33</c:v>
                </c:pt>
                <c:pt idx="98">
                  <c:v>1.25</c:v>
                </c:pt>
                <c:pt idx="99">
                  <c:v>0.28000000000000003</c:v>
                </c:pt>
                <c:pt idx="100">
                  <c:v>0.38</c:v>
                </c:pt>
                <c:pt idx="101" formatCode="General">
                  <c:v>1.1100000000000001</c:v>
                </c:pt>
                <c:pt idx="102">
                  <c:v>0.74</c:v>
                </c:pt>
                <c:pt idx="103">
                  <c:v>0.28000000000000003</c:v>
                </c:pt>
                <c:pt idx="104">
                  <c:v>0.3</c:v>
                </c:pt>
                <c:pt idx="105">
                  <c:v>0.42</c:v>
                </c:pt>
                <c:pt idx="106">
                  <c:v>0.4</c:v>
                </c:pt>
                <c:pt idx="107">
                  <c:v>0.37</c:v>
                </c:pt>
                <c:pt idx="108">
                  <c:v>0.36</c:v>
                </c:pt>
                <c:pt idx="109">
                  <c:v>0.36</c:v>
                </c:pt>
                <c:pt idx="110">
                  <c:v>0.46</c:v>
                </c:pt>
                <c:pt idx="111">
                  <c:v>0.39</c:v>
                </c:pt>
                <c:pt idx="112" formatCode="General">
                  <c:v>21.3</c:v>
                </c:pt>
                <c:pt idx="113">
                  <c:v>1.02</c:v>
                </c:pt>
                <c:pt idx="114">
                  <c:v>0.51</c:v>
                </c:pt>
                <c:pt idx="115">
                  <c:v>0.61</c:v>
                </c:pt>
                <c:pt idx="116">
                  <c:v>1.1200000000000001</c:v>
                </c:pt>
                <c:pt idx="117">
                  <c:v>0.75</c:v>
                </c:pt>
                <c:pt idx="118">
                  <c:v>0.92</c:v>
                </c:pt>
                <c:pt idx="119">
                  <c:v>0.64</c:v>
                </c:pt>
                <c:pt idx="120">
                  <c:v>0.65</c:v>
                </c:pt>
                <c:pt idx="121" formatCode="General">
                  <c:v>1.74</c:v>
                </c:pt>
                <c:pt idx="122">
                  <c:v>0.52</c:v>
                </c:pt>
                <c:pt idx="123">
                  <c:v>0.6</c:v>
                </c:pt>
                <c:pt idx="124">
                  <c:v>0.46</c:v>
                </c:pt>
                <c:pt idx="125">
                  <c:v>0.53</c:v>
                </c:pt>
                <c:pt idx="126">
                  <c:v>0.92</c:v>
                </c:pt>
                <c:pt idx="127">
                  <c:v>0.97</c:v>
                </c:pt>
                <c:pt idx="128">
                  <c:v>0.93</c:v>
                </c:pt>
                <c:pt idx="129">
                  <c:v>6.62</c:v>
                </c:pt>
                <c:pt idx="130">
                  <c:v>0.72</c:v>
                </c:pt>
                <c:pt idx="131">
                  <c:v>0.8</c:v>
                </c:pt>
                <c:pt idx="132">
                  <c:v>0.5</c:v>
                </c:pt>
                <c:pt idx="133">
                  <c:v>2.17</c:v>
                </c:pt>
                <c:pt idx="134">
                  <c:v>0.49</c:v>
                </c:pt>
                <c:pt idx="135">
                  <c:v>0.41</c:v>
                </c:pt>
                <c:pt idx="136" formatCode="General">
                  <c:v>64.099999999999994</c:v>
                </c:pt>
                <c:pt idx="137">
                  <c:v>1.38</c:v>
                </c:pt>
                <c:pt idx="138">
                  <c:v>0.45</c:v>
                </c:pt>
                <c:pt idx="139">
                  <c:v>0.65</c:v>
                </c:pt>
                <c:pt idx="140">
                  <c:v>0.72</c:v>
                </c:pt>
                <c:pt idx="141">
                  <c:v>0.5</c:v>
                </c:pt>
                <c:pt idx="142">
                  <c:v>1.1200000000000001</c:v>
                </c:pt>
                <c:pt idx="143">
                  <c:v>0.84</c:v>
                </c:pt>
                <c:pt idx="144">
                  <c:v>0.81</c:v>
                </c:pt>
                <c:pt idx="145">
                  <c:v>0.59</c:v>
                </c:pt>
                <c:pt idx="146">
                  <c:v>0.7</c:v>
                </c:pt>
                <c:pt idx="147">
                  <c:v>1.19</c:v>
                </c:pt>
                <c:pt idx="148">
                  <c:v>0.48</c:v>
                </c:pt>
                <c:pt idx="149">
                  <c:v>0.67</c:v>
                </c:pt>
                <c:pt idx="150">
                  <c:v>0.62</c:v>
                </c:pt>
                <c:pt idx="151">
                  <c:v>0.59</c:v>
                </c:pt>
                <c:pt idx="152">
                  <c:v>2.97</c:v>
                </c:pt>
                <c:pt idx="153">
                  <c:v>0.42</c:v>
                </c:pt>
                <c:pt idx="154">
                  <c:v>0.62</c:v>
                </c:pt>
                <c:pt idx="155">
                  <c:v>11.9</c:v>
                </c:pt>
                <c:pt idx="156" formatCode="General">
                  <c:v>0.72</c:v>
                </c:pt>
                <c:pt idx="157">
                  <c:v>6.09</c:v>
                </c:pt>
                <c:pt idx="158">
                  <c:v>0.14000000000000001</c:v>
                </c:pt>
                <c:pt idx="159">
                  <c:v>0.21</c:v>
                </c:pt>
                <c:pt idx="160">
                  <c:v>0.3</c:v>
                </c:pt>
                <c:pt idx="161" formatCode="General">
                  <c:v>78.8</c:v>
                </c:pt>
                <c:pt idx="162">
                  <c:v>0.78</c:v>
                </c:pt>
                <c:pt idx="163">
                  <c:v>0.87</c:v>
                </c:pt>
                <c:pt idx="164">
                  <c:v>0.16</c:v>
                </c:pt>
                <c:pt idx="165">
                  <c:v>0.28999999999999998</c:v>
                </c:pt>
                <c:pt idx="166">
                  <c:v>0.39</c:v>
                </c:pt>
                <c:pt idx="167">
                  <c:v>2.64</c:v>
                </c:pt>
                <c:pt idx="168">
                  <c:v>9.68</c:v>
                </c:pt>
                <c:pt idx="169">
                  <c:v>0.28000000000000003</c:v>
                </c:pt>
                <c:pt idx="170">
                  <c:v>0.31</c:v>
                </c:pt>
                <c:pt idx="171">
                  <c:v>0.47</c:v>
                </c:pt>
                <c:pt idx="172">
                  <c:v>0.11</c:v>
                </c:pt>
                <c:pt idx="173">
                  <c:v>0.12</c:v>
                </c:pt>
                <c:pt idx="174">
                  <c:v>0.3</c:v>
                </c:pt>
                <c:pt idx="175">
                  <c:v>0.16</c:v>
                </c:pt>
                <c:pt idx="176">
                  <c:v>0.28000000000000003</c:v>
                </c:pt>
                <c:pt idx="177">
                  <c:v>11.7</c:v>
                </c:pt>
                <c:pt idx="178">
                  <c:v>0.33</c:v>
                </c:pt>
                <c:pt idx="179">
                  <c:v>0.25</c:v>
                </c:pt>
                <c:pt idx="180">
                  <c:v>0.24</c:v>
                </c:pt>
                <c:pt idx="181">
                  <c:v>0.21</c:v>
                </c:pt>
                <c:pt idx="182">
                  <c:v>0.15</c:v>
                </c:pt>
              </c:numCache>
            </c:numRef>
          </c:xVal>
          <c:yVal>
            <c:numRef>
              <c:f>'All Functional only_ForR'!$AJ$2:$AJ$184</c:f>
              <c:numCache>
                <c:formatCode>0.00</c:formatCode>
                <c:ptCount val="183"/>
                <c:pt idx="0">
                  <c:v>0.7</c:v>
                </c:pt>
                <c:pt idx="1">
                  <c:v>1.4</c:v>
                </c:pt>
                <c:pt idx="2">
                  <c:v>1.1000000000000001</c:v>
                </c:pt>
                <c:pt idx="3">
                  <c:v>1</c:v>
                </c:pt>
                <c:pt idx="4">
                  <c:v>0.7</c:v>
                </c:pt>
                <c:pt idx="5" formatCode="General">
                  <c:v>6.4</c:v>
                </c:pt>
                <c:pt idx="6">
                  <c:v>0.5</c:v>
                </c:pt>
                <c:pt idx="7">
                  <c:v>0.8</c:v>
                </c:pt>
                <c:pt idx="8" formatCode="General">
                  <c:v>8.5</c:v>
                </c:pt>
                <c:pt idx="9">
                  <c:v>0.8</c:v>
                </c:pt>
                <c:pt idx="10">
                  <c:v>1.9</c:v>
                </c:pt>
                <c:pt idx="11" formatCode="General">
                  <c:v>9.4</c:v>
                </c:pt>
                <c:pt idx="12">
                  <c:v>1</c:v>
                </c:pt>
                <c:pt idx="13">
                  <c:v>0.16</c:v>
                </c:pt>
                <c:pt idx="14" formatCode="General">
                  <c:v>4.8</c:v>
                </c:pt>
                <c:pt idx="15">
                  <c:v>0.7</c:v>
                </c:pt>
                <c:pt idx="16">
                  <c:v>1</c:v>
                </c:pt>
                <c:pt idx="17" formatCode="General">
                  <c:v>4.5</c:v>
                </c:pt>
                <c:pt idx="18">
                  <c:v>1</c:v>
                </c:pt>
                <c:pt idx="19">
                  <c:v>0.7</c:v>
                </c:pt>
                <c:pt idx="20">
                  <c:v>2</c:v>
                </c:pt>
                <c:pt idx="21" formatCode="General">
                  <c:v>4.8</c:v>
                </c:pt>
                <c:pt idx="22">
                  <c:v>3.4</c:v>
                </c:pt>
                <c:pt idx="23">
                  <c:v>1.4</c:v>
                </c:pt>
                <c:pt idx="24">
                  <c:v>0.5</c:v>
                </c:pt>
                <c:pt idx="25">
                  <c:v>0.5</c:v>
                </c:pt>
                <c:pt idx="26">
                  <c:v>0.5</c:v>
                </c:pt>
                <c:pt idx="27" formatCode="General">
                  <c:v>4.8</c:v>
                </c:pt>
                <c:pt idx="28">
                  <c:v>0.4</c:v>
                </c:pt>
                <c:pt idx="29">
                  <c:v>0.7</c:v>
                </c:pt>
                <c:pt idx="30">
                  <c:v>0.8</c:v>
                </c:pt>
                <c:pt idx="31">
                  <c:v>1</c:v>
                </c:pt>
                <c:pt idx="32">
                  <c:v>1.3</c:v>
                </c:pt>
                <c:pt idx="33">
                  <c:v>2.2999999999999998</c:v>
                </c:pt>
                <c:pt idx="34" formatCode="General">
                  <c:v>11.9</c:v>
                </c:pt>
                <c:pt idx="35">
                  <c:v>0.6</c:v>
                </c:pt>
                <c:pt idx="36">
                  <c:v>1.6</c:v>
                </c:pt>
                <c:pt idx="37">
                  <c:v>0.5</c:v>
                </c:pt>
                <c:pt idx="38">
                  <c:v>1.5</c:v>
                </c:pt>
                <c:pt idx="39">
                  <c:v>0.5</c:v>
                </c:pt>
                <c:pt idx="40">
                  <c:v>2.1</c:v>
                </c:pt>
                <c:pt idx="41">
                  <c:v>0.9</c:v>
                </c:pt>
                <c:pt idx="42">
                  <c:v>1</c:v>
                </c:pt>
                <c:pt idx="43" formatCode="General">
                  <c:v>4.3</c:v>
                </c:pt>
                <c:pt idx="44">
                  <c:v>0.2</c:v>
                </c:pt>
                <c:pt idx="45">
                  <c:v>0.4</c:v>
                </c:pt>
                <c:pt idx="46">
                  <c:v>0.3</c:v>
                </c:pt>
                <c:pt idx="47" formatCode="General">
                  <c:v>3.8</c:v>
                </c:pt>
                <c:pt idx="48">
                  <c:v>0.3</c:v>
                </c:pt>
                <c:pt idx="49">
                  <c:v>0.7</c:v>
                </c:pt>
                <c:pt idx="50">
                  <c:v>2.2999999999999998</c:v>
                </c:pt>
                <c:pt idx="51">
                  <c:v>0.2</c:v>
                </c:pt>
                <c:pt idx="52">
                  <c:v>0.2</c:v>
                </c:pt>
                <c:pt idx="53">
                  <c:v>0.3</c:v>
                </c:pt>
                <c:pt idx="54">
                  <c:v>0.4</c:v>
                </c:pt>
                <c:pt idx="55">
                  <c:v>0.1</c:v>
                </c:pt>
                <c:pt idx="56">
                  <c:v>0.5</c:v>
                </c:pt>
                <c:pt idx="57">
                  <c:v>0.6</c:v>
                </c:pt>
                <c:pt idx="58">
                  <c:v>0.5</c:v>
                </c:pt>
                <c:pt idx="59">
                  <c:v>0.3</c:v>
                </c:pt>
                <c:pt idx="60" formatCode="General">
                  <c:v>1.7</c:v>
                </c:pt>
                <c:pt idx="61">
                  <c:v>0.1</c:v>
                </c:pt>
                <c:pt idx="62" formatCode="0.0">
                  <c:v>2</c:v>
                </c:pt>
                <c:pt idx="63">
                  <c:v>0.4</c:v>
                </c:pt>
                <c:pt idx="64" formatCode="General">
                  <c:v>6.6</c:v>
                </c:pt>
                <c:pt idx="65">
                  <c:v>0.1</c:v>
                </c:pt>
                <c:pt idx="66">
                  <c:v>0.2</c:v>
                </c:pt>
                <c:pt idx="67" formatCode="0.0">
                  <c:v>3</c:v>
                </c:pt>
                <c:pt idx="68">
                  <c:v>0.2</c:v>
                </c:pt>
                <c:pt idx="69">
                  <c:v>0.2</c:v>
                </c:pt>
                <c:pt idx="70">
                  <c:v>0.5</c:v>
                </c:pt>
                <c:pt idx="71">
                  <c:v>0.3</c:v>
                </c:pt>
                <c:pt idx="72">
                  <c:v>0.7</c:v>
                </c:pt>
                <c:pt idx="73">
                  <c:v>0.1</c:v>
                </c:pt>
                <c:pt idx="74">
                  <c:v>0.2</c:v>
                </c:pt>
                <c:pt idx="75">
                  <c:v>0.8</c:v>
                </c:pt>
                <c:pt idx="76">
                  <c:v>0.5</c:v>
                </c:pt>
                <c:pt idx="77">
                  <c:v>0.3</c:v>
                </c:pt>
                <c:pt idx="78">
                  <c:v>0.7</c:v>
                </c:pt>
                <c:pt idx="79">
                  <c:v>0.1</c:v>
                </c:pt>
                <c:pt idx="80">
                  <c:v>0.3</c:v>
                </c:pt>
                <c:pt idx="81">
                  <c:v>0.7</c:v>
                </c:pt>
                <c:pt idx="82">
                  <c:v>0.3</c:v>
                </c:pt>
                <c:pt idx="83">
                  <c:v>0.4</c:v>
                </c:pt>
                <c:pt idx="84">
                  <c:v>0.3</c:v>
                </c:pt>
                <c:pt idx="85">
                  <c:v>0.3</c:v>
                </c:pt>
                <c:pt idx="86">
                  <c:v>0.5</c:v>
                </c:pt>
                <c:pt idx="87">
                  <c:v>0.2</c:v>
                </c:pt>
                <c:pt idx="88">
                  <c:v>0.3</c:v>
                </c:pt>
                <c:pt idx="89">
                  <c:v>0.3</c:v>
                </c:pt>
                <c:pt idx="90">
                  <c:v>1</c:v>
                </c:pt>
                <c:pt idx="91" formatCode="General">
                  <c:v>1.8</c:v>
                </c:pt>
                <c:pt idx="92">
                  <c:v>0.8</c:v>
                </c:pt>
                <c:pt idx="93">
                  <c:v>0.6</c:v>
                </c:pt>
                <c:pt idx="94">
                  <c:v>1.2</c:v>
                </c:pt>
                <c:pt idx="95">
                  <c:v>0.8</c:v>
                </c:pt>
                <c:pt idx="96">
                  <c:v>1.9</c:v>
                </c:pt>
                <c:pt idx="97">
                  <c:v>0.4</c:v>
                </c:pt>
                <c:pt idx="98">
                  <c:v>0.3</c:v>
                </c:pt>
                <c:pt idx="99">
                  <c:v>0.2</c:v>
                </c:pt>
                <c:pt idx="100">
                  <c:v>0.4</c:v>
                </c:pt>
                <c:pt idx="101" formatCode="General">
                  <c:v>0.3</c:v>
                </c:pt>
                <c:pt idx="102">
                  <c:v>0.2</c:v>
                </c:pt>
                <c:pt idx="103">
                  <c:v>0.3</c:v>
                </c:pt>
                <c:pt idx="104">
                  <c:v>0.3</c:v>
                </c:pt>
                <c:pt idx="105">
                  <c:v>0.3</c:v>
                </c:pt>
                <c:pt idx="106">
                  <c:v>0.2</c:v>
                </c:pt>
                <c:pt idx="107">
                  <c:v>0.2</c:v>
                </c:pt>
                <c:pt idx="108">
                  <c:v>0.2</c:v>
                </c:pt>
                <c:pt idx="109">
                  <c:v>0.3</c:v>
                </c:pt>
                <c:pt idx="110">
                  <c:v>0.2</c:v>
                </c:pt>
                <c:pt idx="111">
                  <c:v>0.3</c:v>
                </c:pt>
                <c:pt idx="112" formatCode="General">
                  <c:v>3.6</c:v>
                </c:pt>
                <c:pt idx="113">
                  <c:v>0.4</c:v>
                </c:pt>
                <c:pt idx="114">
                  <c:v>1.4</c:v>
                </c:pt>
                <c:pt idx="115">
                  <c:v>0.3</c:v>
                </c:pt>
                <c:pt idx="116">
                  <c:v>0.2</c:v>
                </c:pt>
                <c:pt idx="117">
                  <c:v>0.2</c:v>
                </c:pt>
                <c:pt idx="118">
                  <c:v>0.2</c:v>
                </c:pt>
                <c:pt idx="119">
                  <c:v>0.4</c:v>
                </c:pt>
                <c:pt idx="120">
                  <c:v>0.5</c:v>
                </c:pt>
                <c:pt idx="121" formatCode="General">
                  <c:v>0.6</c:v>
                </c:pt>
                <c:pt idx="122">
                  <c:v>0.3</c:v>
                </c:pt>
                <c:pt idx="123">
                  <c:v>0.3</c:v>
                </c:pt>
                <c:pt idx="124">
                  <c:v>0.2</c:v>
                </c:pt>
                <c:pt idx="125">
                  <c:v>0.3</c:v>
                </c:pt>
                <c:pt idx="126">
                  <c:v>0.2</c:v>
                </c:pt>
                <c:pt idx="127">
                  <c:v>0.2</c:v>
                </c:pt>
                <c:pt idx="128">
                  <c:v>0.2</c:v>
                </c:pt>
                <c:pt idx="129">
                  <c:v>0.2</c:v>
                </c:pt>
                <c:pt idx="130">
                  <c:v>0.3</c:v>
                </c:pt>
                <c:pt idx="131">
                  <c:v>1.3</c:v>
                </c:pt>
                <c:pt idx="132">
                  <c:v>0.2</c:v>
                </c:pt>
                <c:pt idx="133">
                  <c:v>0.4</c:v>
                </c:pt>
                <c:pt idx="134">
                  <c:v>0.7</c:v>
                </c:pt>
                <c:pt idx="135">
                  <c:v>0.3</c:v>
                </c:pt>
                <c:pt idx="136" formatCode="General">
                  <c:v>1.8</c:v>
                </c:pt>
                <c:pt idx="137">
                  <c:v>1</c:v>
                </c:pt>
                <c:pt idx="138">
                  <c:v>0.2</c:v>
                </c:pt>
                <c:pt idx="139">
                  <c:v>0.2</c:v>
                </c:pt>
                <c:pt idx="140">
                  <c:v>0.1</c:v>
                </c:pt>
                <c:pt idx="141">
                  <c:v>0.2</c:v>
                </c:pt>
                <c:pt idx="142">
                  <c:v>0.3</c:v>
                </c:pt>
                <c:pt idx="143">
                  <c:v>0.7</c:v>
                </c:pt>
                <c:pt idx="144">
                  <c:v>0.2</c:v>
                </c:pt>
                <c:pt idx="145">
                  <c:v>0.4</c:v>
                </c:pt>
                <c:pt idx="146">
                  <c:v>0.2</c:v>
                </c:pt>
                <c:pt idx="147">
                  <c:v>0.3</c:v>
                </c:pt>
                <c:pt idx="148">
                  <c:v>0.7</c:v>
                </c:pt>
                <c:pt idx="149">
                  <c:v>0.5</c:v>
                </c:pt>
                <c:pt idx="150">
                  <c:v>0.5</c:v>
                </c:pt>
                <c:pt idx="151">
                  <c:v>0.2</c:v>
                </c:pt>
                <c:pt idx="152">
                  <c:v>0.4</c:v>
                </c:pt>
                <c:pt idx="153">
                  <c:v>0.2</c:v>
                </c:pt>
                <c:pt idx="154">
                  <c:v>0.3</c:v>
                </c:pt>
                <c:pt idx="155">
                  <c:v>0.7</c:v>
                </c:pt>
                <c:pt idx="156" formatCode="General">
                  <c:v>0.4</c:v>
                </c:pt>
                <c:pt idx="157">
                  <c:v>0.5</c:v>
                </c:pt>
                <c:pt idx="158">
                  <c:v>0.2</c:v>
                </c:pt>
                <c:pt idx="159">
                  <c:v>0.3</c:v>
                </c:pt>
                <c:pt idx="160">
                  <c:v>0.3</c:v>
                </c:pt>
                <c:pt idx="161" formatCode="General">
                  <c:v>4.3</c:v>
                </c:pt>
                <c:pt idx="162">
                  <c:v>0.6</c:v>
                </c:pt>
                <c:pt idx="163">
                  <c:v>0.5</c:v>
                </c:pt>
                <c:pt idx="164">
                  <c:v>0.5</c:v>
                </c:pt>
                <c:pt idx="165">
                  <c:v>0.3</c:v>
                </c:pt>
                <c:pt idx="166">
                  <c:v>0.3</c:v>
                </c:pt>
                <c:pt idx="167">
                  <c:v>0.6</c:v>
                </c:pt>
                <c:pt idx="168">
                  <c:v>0.3</c:v>
                </c:pt>
                <c:pt idx="169">
                  <c:v>0.3</c:v>
                </c:pt>
                <c:pt idx="170">
                  <c:v>0.3</c:v>
                </c:pt>
                <c:pt idx="171">
                  <c:v>0.3</c:v>
                </c:pt>
                <c:pt idx="172">
                  <c:v>0.4</c:v>
                </c:pt>
                <c:pt idx="173">
                  <c:v>0.3</c:v>
                </c:pt>
                <c:pt idx="174">
                  <c:v>0.3</c:v>
                </c:pt>
                <c:pt idx="175">
                  <c:v>0.3</c:v>
                </c:pt>
                <c:pt idx="176">
                  <c:v>0.4</c:v>
                </c:pt>
                <c:pt idx="177">
                  <c:v>0.6</c:v>
                </c:pt>
                <c:pt idx="178">
                  <c:v>0.2</c:v>
                </c:pt>
                <c:pt idx="179">
                  <c:v>0.3</c:v>
                </c:pt>
                <c:pt idx="180">
                  <c:v>0.3</c:v>
                </c:pt>
                <c:pt idx="181">
                  <c:v>0.4</c:v>
                </c:pt>
                <c:pt idx="182">
                  <c:v>0.3</c:v>
                </c:pt>
              </c:numCache>
            </c:numRef>
          </c:yVal>
          <c:smooth val="0"/>
          <c:extLst xmlns:c16r2="http://schemas.microsoft.com/office/drawing/2015/06/chart">
            <c:ext xmlns:c16="http://schemas.microsoft.com/office/drawing/2014/chart" uri="{C3380CC4-5D6E-409C-BE32-E72D297353CC}">
              <c16:uniqueId val="{00000000-1F32-40AE-86A5-3109300189CF}"/>
            </c:ext>
          </c:extLst>
        </c:ser>
        <c:ser>
          <c:idx val="1"/>
          <c:order val="1"/>
          <c:tx>
            <c:v>Mar - Apr 2017 (Wet)</c:v>
          </c:tx>
          <c:spPr>
            <a:ln w="25400" cap="rnd">
              <a:noFill/>
              <a:round/>
            </a:ln>
            <a:effectLst/>
          </c:spPr>
          <c:marker>
            <c:symbol val="circle"/>
            <c:size val="6"/>
            <c:spPr>
              <a:solidFill>
                <a:schemeClr val="accent2"/>
              </a:solidFill>
              <a:ln w="9525">
                <a:solidFill>
                  <a:schemeClr val="accent2"/>
                </a:solidFill>
              </a:ln>
              <a:effectLst/>
            </c:spPr>
          </c:marker>
          <c:xVal>
            <c:numRef>
              <c:f>'All Functional only_ForR'!$AH$185:$AH$225</c:f>
              <c:numCache>
                <c:formatCode>0.00</c:formatCode>
                <c:ptCount val="41"/>
                <c:pt idx="0">
                  <c:v>0.28000000000000003</c:v>
                </c:pt>
                <c:pt idx="1">
                  <c:v>0.16</c:v>
                </c:pt>
                <c:pt idx="2">
                  <c:v>40.1</c:v>
                </c:pt>
                <c:pt idx="3">
                  <c:v>0.42</c:v>
                </c:pt>
                <c:pt idx="4">
                  <c:v>0.27</c:v>
                </c:pt>
                <c:pt idx="5">
                  <c:v>1.8</c:v>
                </c:pt>
                <c:pt idx="6">
                  <c:v>0.19</c:v>
                </c:pt>
                <c:pt idx="7">
                  <c:v>4.49</c:v>
                </c:pt>
                <c:pt idx="8">
                  <c:v>0.31</c:v>
                </c:pt>
                <c:pt idx="9">
                  <c:v>44.1</c:v>
                </c:pt>
                <c:pt idx="10">
                  <c:v>6.53</c:v>
                </c:pt>
                <c:pt idx="11">
                  <c:v>0.33</c:v>
                </c:pt>
                <c:pt idx="12">
                  <c:v>46.2</c:v>
                </c:pt>
                <c:pt idx="13">
                  <c:v>0.27</c:v>
                </c:pt>
                <c:pt idx="14">
                  <c:v>37.299999999999997</c:v>
                </c:pt>
                <c:pt idx="15">
                  <c:v>3.65</c:v>
                </c:pt>
                <c:pt idx="16">
                  <c:v>0.13</c:v>
                </c:pt>
                <c:pt idx="17">
                  <c:v>0.1</c:v>
                </c:pt>
                <c:pt idx="18">
                  <c:v>42.8</c:v>
                </c:pt>
                <c:pt idx="19">
                  <c:v>0.11</c:v>
                </c:pt>
                <c:pt idx="20">
                  <c:v>10.3</c:v>
                </c:pt>
                <c:pt idx="21">
                  <c:v>0.24</c:v>
                </c:pt>
                <c:pt idx="22">
                  <c:v>1.94</c:v>
                </c:pt>
                <c:pt idx="23">
                  <c:v>0.22</c:v>
                </c:pt>
                <c:pt idx="24">
                  <c:v>0.12</c:v>
                </c:pt>
                <c:pt idx="25">
                  <c:v>3.62</c:v>
                </c:pt>
                <c:pt idx="26">
                  <c:v>0.17</c:v>
                </c:pt>
                <c:pt idx="27">
                  <c:v>0.92</c:v>
                </c:pt>
                <c:pt idx="28">
                  <c:v>2.71</c:v>
                </c:pt>
                <c:pt idx="29">
                  <c:v>0.17</c:v>
                </c:pt>
                <c:pt idx="30">
                  <c:v>0.37</c:v>
                </c:pt>
                <c:pt idx="31">
                  <c:v>0.28000000000000003</c:v>
                </c:pt>
                <c:pt idx="32">
                  <c:v>0.16</c:v>
                </c:pt>
                <c:pt idx="33">
                  <c:v>0.15</c:v>
                </c:pt>
                <c:pt idx="34">
                  <c:v>0.22</c:v>
                </c:pt>
                <c:pt idx="35">
                  <c:v>0.16</c:v>
                </c:pt>
                <c:pt idx="36">
                  <c:v>0.17</c:v>
                </c:pt>
                <c:pt idx="37">
                  <c:v>0.24</c:v>
                </c:pt>
                <c:pt idx="38">
                  <c:v>0.13</c:v>
                </c:pt>
                <c:pt idx="39">
                  <c:v>5.1100000000000003</c:v>
                </c:pt>
                <c:pt idx="40">
                  <c:v>0.15</c:v>
                </c:pt>
              </c:numCache>
            </c:numRef>
          </c:xVal>
          <c:yVal>
            <c:numRef>
              <c:f>'All Functional only_ForR'!$AJ$185:$AJ$225</c:f>
              <c:numCache>
                <c:formatCode>General</c:formatCode>
                <c:ptCount val="41"/>
                <c:pt idx="0">
                  <c:v>1.5</c:v>
                </c:pt>
                <c:pt idx="1">
                  <c:v>2.2999999999999998</c:v>
                </c:pt>
                <c:pt idx="2">
                  <c:v>12</c:v>
                </c:pt>
                <c:pt idx="3">
                  <c:v>3.5</c:v>
                </c:pt>
                <c:pt idx="4">
                  <c:v>0.9</c:v>
                </c:pt>
                <c:pt idx="5">
                  <c:v>3.5</c:v>
                </c:pt>
                <c:pt idx="6">
                  <c:v>1.8</c:v>
                </c:pt>
                <c:pt idx="7">
                  <c:v>8.5</c:v>
                </c:pt>
                <c:pt idx="8">
                  <c:v>0.6</c:v>
                </c:pt>
                <c:pt idx="9">
                  <c:v>5.3</c:v>
                </c:pt>
                <c:pt idx="10">
                  <c:v>8.5</c:v>
                </c:pt>
                <c:pt idx="11">
                  <c:v>0.9</c:v>
                </c:pt>
                <c:pt idx="12">
                  <c:v>11.7</c:v>
                </c:pt>
                <c:pt idx="13">
                  <c:v>0.8</c:v>
                </c:pt>
                <c:pt idx="14">
                  <c:v>5.5</c:v>
                </c:pt>
                <c:pt idx="15">
                  <c:v>14.3</c:v>
                </c:pt>
                <c:pt idx="16">
                  <c:v>0.5</c:v>
                </c:pt>
                <c:pt idx="17">
                  <c:v>0.5</c:v>
                </c:pt>
                <c:pt idx="18">
                  <c:v>30</c:v>
                </c:pt>
                <c:pt idx="19">
                  <c:v>2</c:v>
                </c:pt>
                <c:pt idx="20">
                  <c:v>1.7</c:v>
                </c:pt>
                <c:pt idx="21">
                  <c:v>0.2</c:v>
                </c:pt>
                <c:pt idx="22">
                  <c:v>1.9</c:v>
                </c:pt>
                <c:pt idx="23">
                  <c:v>2.5</c:v>
                </c:pt>
                <c:pt idx="24">
                  <c:v>0.6</c:v>
                </c:pt>
                <c:pt idx="25">
                  <c:v>0.5</c:v>
                </c:pt>
                <c:pt idx="26">
                  <c:v>0.1</c:v>
                </c:pt>
                <c:pt idx="27">
                  <c:v>0.1</c:v>
                </c:pt>
                <c:pt idx="28">
                  <c:v>0.6</c:v>
                </c:pt>
                <c:pt idx="29">
                  <c:v>0.3</c:v>
                </c:pt>
                <c:pt idx="30">
                  <c:v>0.2</c:v>
                </c:pt>
                <c:pt idx="31">
                  <c:v>0.5</c:v>
                </c:pt>
                <c:pt idx="32">
                  <c:v>0.5</c:v>
                </c:pt>
                <c:pt idx="33">
                  <c:v>0.2</c:v>
                </c:pt>
                <c:pt idx="34">
                  <c:v>1.1000000000000001</c:v>
                </c:pt>
                <c:pt idx="35">
                  <c:v>0.3</c:v>
                </c:pt>
                <c:pt idx="36">
                  <c:v>0.7</c:v>
                </c:pt>
                <c:pt idx="37">
                  <c:v>0.2</c:v>
                </c:pt>
                <c:pt idx="38">
                  <c:v>0.2</c:v>
                </c:pt>
                <c:pt idx="39">
                  <c:v>4.2</c:v>
                </c:pt>
                <c:pt idx="40">
                  <c:v>3.2</c:v>
                </c:pt>
              </c:numCache>
            </c:numRef>
          </c:yVal>
          <c:smooth val="0"/>
        </c:ser>
        <c:dLbls>
          <c:showLegendKey val="0"/>
          <c:showVal val="0"/>
          <c:showCatName val="0"/>
          <c:showSerName val="0"/>
          <c:showPercent val="0"/>
          <c:showBubbleSize val="0"/>
        </c:dLbls>
        <c:axId val="155954632"/>
        <c:axId val="155955024"/>
      </c:scatterChart>
      <c:valAx>
        <c:axId val="155954632"/>
        <c:scaling>
          <c:orientation val="minMax"/>
          <c:max val="52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Turbidity (NTU)</a:t>
                </a:r>
              </a:p>
            </c:rich>
          </c:tx>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5955024"/>
        <c:crosses val="autoZero"/>
        <c:crossBetween val="midCat"/>
      </c:valAx>
      <c:valAx>
        <c:axId val="155955024"/>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TLF (QSU)</a:t>
                </a: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5954632"/>
        <c:crosses val="autoZero"/>
        <c:crossBetween val="midCat"/>
      </c:valAx>
      <c:spPr>
        <a:solidFill>
          <a:sysClr val="window" lastClr="FFFFFF"/>
        </a:solidFill>
        <a:ln w="25400">
          <a:solidFill>
            <a:sysClr val="windowText" lastClr="000000"/>
          </a:solidFill>
        </a:ln>
        <a:effectLst/>
      </c:spPr>
    </c:plotArea>
    <c:legend>
      <c:legendPos val="b"/>
      <c:legendEntry>
        <c:idx val="0"/>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legendEntry>
      <c:legendEntry>
        <c:idx val="1"/>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191410170585125E-2"/>
          <c:y val="0.10252525485508072"/>
          <c:w val="0.89144935104736445"/>
          <c:h val="0.83985416799841306"/>
        </c:manualLayout>
      </c:layout>
      <c:scatterChart>
        <c:scatterStyle val="lineMarker"/>
        <c:varyColors val="0"/>
        <c:ser>
          <c:idx val="0"/>
          <c:order val="0"/>
          <c:tx>
            <c:v>Sept - Dec 2016 (Dry)</c:v>
          </c:tx>
          <c:spPr>
            <a:ln w="25400" cap="rnd">
              <a:noFill/>
              <a:round/>
            </a:ln>
            <a:effectLst/>
          </c:spPr>
          <c:marker>
            <c:symbol val="circle"/>
            <c:size val="5"/>
            <c:spPr>
              <a:solidFill>
                <a:schemeClr val="accent1"/>
              </a:solidFill>
              <a:ln w="9525">
                <a:solidFill>
                  <a:schemeClr val="accent1"/>
                </a:solidFill>
              </a:ln>
              <a:effectLst/>
            </c:spPr>
          </c:marker>
          <c:xVal>
            <c:numRef>
              <c:f>'All Functional only_ForR'!$AI$2:$AI$184</c:f>
              <c:numCache>
                <c:formatCode>0.00</c:formatCode>
                <c:ptCount val="183"/>
                <c:pt idx="0">
                  <c:v>26.8</c:v>
                </c:pt>
                <c:pt idx="1">
                  <c:v>25</c:v>
                </c:pt>
                <c:pt idx="2">
                  <c:v>26.7</c:v>
                </c:pt>
                <c:pt idx="3">
                  <c:v>26.7</c:v>
                </c:pt>
                <c:pt idx="4">
                  <c:v>26.7</c:v>
                </c:pt>
                <c:pt idx="5" formatCode="General">
                  <c:v>20.9</c:v>
                </c:pt>
                <c:pt idx="6">
                  <c:v>27</c:v>
                </c:pt>
                <c:pt idx="7">
                  <c:v>26.6</c:v>
                </c:pt>
                <c:pt idx="8" formatCode="General">
                  <c:v>29.3</c:v>
                </c:pt>
                <c:pt idx="9">
                  <c:v>26.6</c:v>
                </c:pt>
                <c:pt idx="10">
                  <c:v>26.9</c:v>
                </c:pt>
                <c:pt idx="11" formatCode="General">
                  <c:v>24.6</c:v>
                </c:pt>
                <c:pt idx="12">
                  <c:v>27.1</c:v>
                </c:pt>
                <c:pt idx="13">
                  <c:v>28.2</c:v>
                </c:pt>
                <c:pt idx="14" formatCode="General">
                  <c:v>26.7</c:v>
                </c:pt>
                <c:pt idx="15">
                  <c:v>28.2</c:v>
                </c:pt>
                <c:pt idx="16">
                  <c:v>27.3</c:v>
                </c:pt>
                <c:pt idx="17" formatCode="General">
                  <c:v>26.2</c:v>
                </c:pt>
                <c:pt idx="18">
                  <c:v>26.5</c:v>
                </c:pt>
                <c:pt idx="19">
                  <c:v>26.7</c:v>
                </c:pt>
                <c:pt idx="20">
                  <c:v>27.4</c:v>
                </c:pt>
                <c:pt idx="21" formatCode="General">
                  <c:v>24.1</c:v>
                </c:pt>
                <c:pt idx="22">
                  <c:v>26.4</c:v>
                </c:pt>
                <c:pt idx="23">
                  <c:v>26.7</c:v>
                </c:pt>
                <c:pt idx="24">
                  <c:v>27.2</c:v>
                </c:pt>
                <c:pt idx="25">
                  <c:v>26.7</c:v>
                </c:pt>
                <c:pt idx="26">
                  <c:v>27.1</c:v>
                </c:pt>
                <c:pt idx="27" formatCode="General">
                  <c:v>24.2</c:v>
                </c:pt>
                <c:pt idx="28">
                  <c:v>28.5</c:v>
                </c:pt>
                <c:pt idx="29">
                  <c:v>27.4</c:v>
                </c:pt>
                <c:pt idx="30">
                  <c:v>26.7</c:v>
                </c:pt>
                <c:pt idx="31">
                  <c:v>28.2</c:v>
                </c:pt>
                <c:pt idx="32">
                  <c:v>27.2</c:v>
                </c:pt>
                <c:pt idx="33">
                  <c:v>28.3</c:v>
                </c:pt>
                <c:pt idx="34" formatCode="General">
                  <c:v>24.9</c:v>
                </c:pt>
                <c:pt idx="35">
                  <c:v>27.7</c:v>
                </c:pt>
                <c:pt idx="36">
                  <c:v>27.7</c:v>
                </c:pt>
                <c:pt idx="37">
                  <c:v>27.6</c:v>
                </c:pt>
                <c:pt idx="38">
                  <c:v>28.6</c:v>
                </c:pt>
                <c:pt idx="39">
                  <c:v>28</c:v>
                </c:pt>
                <c:pt idx="40">
                  <c:v>26.5</c:v>
                </c:pt>
                <c:pt idx="41">
                  <c:v>26.2</c:v>
                </c:pt>
                <c:pt idx="42">
                  <c:v>26.9</c:v>
                </c:pt>
                <c:pt idx="43" formatCode="General">
                  <c:v>26.7</c:v>
                </c:pt>
                <c:pt idx="44">
                  <c:v>27.2</c:v>
                </c:pt>
                <c:pt idx="45">
                  <c:v>26.6</c:v>
                </c:pt>
                <c:pt idx="46">
                  <c:v>26.5</c:v>
                </c:pt>
                <c:pt idx="47" formatCode="General">
                  <c:v>24.9</c:v>
                </c:pt>
                <c:pt idx="48">
                  <c:v>27.6</c:v>
                </c:pt>
                <c:pt idx="49">
                  <c:v>27.2</c:v>
                </c:pt>
                <c:pt idx="50">
                  <c:v>26.8</c:v>
                </c:pt>
                <c:pt idx="51">
                  <c:v>27.3</c:v>
                </c:pt>
                <c:pt idx="52">
                  <c:v>27</c:v>
                </c:pt>
                <c:pt idx="53">
                  <c:v>25.2</c:v>
                </c:pt>
                <c:pt idx="54">
                  <c:v>25.3</c:v>
                </c:pt>
                <c:pt idx="55">
                  <c:v>26.3</c:v>
                </c:pt>
                <c:pt idx="56">
                  <c:v>26.1</c:v>
                </c:pt>
                <c:pt idx="57">
                  <c:v>26.8</c:v>
                </c:pt>
                <c:pt idx="58">
                  <c:v>27.8</c:v>
                </c:pt>
                <c:pt idx="59">
                  <c:v>27</c:v>
                </c:pt>
                <c:pt idx="60" formatCode="General">
                  <c:v>26.7</c:v>
                </c:pt>
                <c:pt idx="61">
                  <c:v>26.2</c:v>
                </c:pt>
                <c:pt idx="62" formatCode="General">
                  <c:v>24.3</c:v>
                </c:pt>
                <c:pt idx="63">
                  <c:v>27.1</c:v>
                </c:pt>
                <c:pt idx="64" formatCode="0.0">
                  <c:v>23</c:v>
                </c:pt>
                <c:pt idx="65">
                  <c:v>25.6</c:v>
                </c:pt>
                <c:pt idx="66">
                  <c:v>25.8</c:v>
                </c:pt>
                <c:pt idx="67" formatCode="0.0">
                  <c:v>24.1</c:v>
                </c:pt>
                <c:pt idx="68">
                  <c:v>27.3</c:v>
                </c:pt>
                <c:pt idx="69">
                  <c:v>27.2</c:v>
                </c:pt>
                <c:pt idx="70">
                  <c:v>26.8</c:v>
                </c:pt>
                <c:pt idx="71">
                  <c:v>27</c:v>
                </c:pt>
                <c:pt idx="72">
                  <c:v>27.9</c:v>
                </c:pt>
                <c:pt idx="73">
                  <c:v>27.5</c:v>
                </c:pt>
                <c:pt idx="74">
                  <c:v>25.6</c:v>
                </c:pt>
                <c:pt idx="75">
                  <c:v>26.3</c:v>
                </c:pt>
                <c:pt idx="76">
                  <c:v>27</c:v>
                </c:pt>
                <c:pt idx="77">
                  <c:v>27.1</c:v>
                </c:pt>
                <c:pt idx="78">
                  <c:v>28</c:v>
                </c:pt>
                <c:pt idx="79">
                  <c:v>26.1</c:v>
                </c:pt>
                <c:pt idx="80">
                  <c:v>26.9</c:v>
                </c:pt>
                <c:pt idx="81">
                  <c:v>28.7</c:v>
                </c:pt>
                <c:pt idx="82">
                  <c:v>24.8</c:v>
                </c:pt>
                <c:pt idx="83">
                  <c:v>24.6</c:v>
                </c:pt>
                <c:pt idx="84">
                  <c:v>24.4</c:v>
                </c:pt>
                <c:pt idx="85">
                  <c:v>24.6</c:v>
                </c:pt>
                <c:pt idx="86">
                  <c:v>23.9</c:v>
                </c:pt>
                <c:pt idx="87">
                  <c:v>24.7</c:v>
                </c:pt>
                <c:pt idx="88">
                  <c:v>25.4</c:v>
                </c:pt>
                <c:pt idx="89">
                  <c:v>23.9</c:v>
                </c:pt>
                <c:pt idx="90">
                  <c:v>24.7</c:v>
                </c:pt>
                <c:pt idx="91" formatCode="0.0">
                  <c:v>22</c:v>
                </c:pt>
                <c:pt idx="92">
                  <c:v>24.2</c:v>
                </c:pt>
                <c:pt idx="93">
                  <c:v>24.9</c:v>
                </c:pt>
                <c:pt idx="94">
                  <c:v>23.8</c:v>
                </c:pt>
                <c:pt idx="95">
                  <c:v>24.1</c:v>
                </c:pt>
                <c:pt idx="96">
                  <c:v>24</c:v>
                </c:pt>
                <c:pt idx="97">
                  <c:v>24.2</c:v>
                </c:pt>
                <c:pt idx="98">
                  <c:v>24.5</c:v>
                </c:pt>
                <c:pt idx="99">
                  <c:v>23.9</c:v>
                </c:pt>
                <c:pt idx="100">
                  <c:v>24.6</c:v>
                </c:pt>
                <c:pt idx="101" formatCode="General">
                  <c:v>25.9</c:v>
                </c:pt>
                <c:pt idx="102">
                  <c:v>24.8</c:v>
                </c:pt>
                <c:pt idx="103">
                  <c:v>24.1</c:v>
                </c:pt>
                <c:pt idx="104">
                  <c:v>25.2</c:v>
                </c:pt>
                <c:pt idx="105">
                  <c:v>24.9</c:v>
                </c:pt>
                <c:pt idx="106">
                  <c:v>25.6</c:v>
                </c:pt>
                <c:pt idx="107">
                  <c:v>24.7</c:v>
                </c:pt>
                <c:pt idx="108">
                  <c:v>24.4</c:v>
                </c:pt>
                <c:pt idx="109">
                  <c:v>24</c:v>
                </c:pt>
                <c:pt idx="110">
                  <c:v>24.1</c:v>
                </c:pt>
                <c:pt idx="111">
                  <c:v>24</c:v>
                </c:pt>
                <c:pt idx="112" formatCode="General">
                  <c:v>24.6</c:v>
                </c:pt>
                <c:pt idx="113">
                  <c:v>25.2</c:v>
                </c:pt>
                <c:pt idx="114">
                  <c:v>24.1</c:v>
                </c:pt>
                <c:pt idx="115">
                  <c:v>27.9</c:v>
                </c:pt>
                <c:pt idx="116">
                  <c:v>27.4</c:v>
                </c:pt>
                <c:pt idx="117">
                  <c:v>27.3</c:v>
                </c:pt>
                <c:pt idx="118">
                  <c:v>27.7</c:v>
                </c:pt>
                <c:pt idx="119">
                  <c:v>27.9</c:v>
                </c:pt>
                <c:pt idx="120">
                  <c:v>28.3</c:v>
                </c:pt>
                <c:pt idx="121" formatCode="General">
                  <c:v>28.8</c:v>
                </c:pt>
                <c:pt idx="122">
                  <c:v>28.1</c:v>
                </c:pt>
                <c:pt idx="123">
                  <c:v>27.6</c:v>
                </c:pt>
                <c:pt idx="124">
                  <c:v>28.6</c:v>
                </c:pt>
                <c:pt idx="125">
                  <c:v>29.9</c:v>
                </c:pt>
                <c:pt idx="126">
                  <c:v>27.7</c:v>
                </c:pt>
                <c:pt idx="127">
                  <c:v>27.6</c:v>
                </c:pt>
                <c:pt idx="128">
                  <c:v>28.2</c:v>
                </c:pt>
                <c:pt idx="129">
                  <c:v>28.7</c:v>
                </c:pt>
                <c:pt idx="130">
                  <c:v>27.2</c:v>
                </c:pt>
                <c:pt idx="131">
                  <c:v>28.3</c:v>
                </c:pt>
                <c:pt idx="132">
                  <c:v>27.6</c:v>
                </c:pt>
                <c:pt idx="133">
                  <c:v>28.6</c:v>
                </c:pt>
                <c:pt idx="134">
                  <c:v>28.4</c:v>
                </c:pt>
                <c:pt idx="135">
                  <c:v>29.2</c:v>
                </c:pt>
                <c:pt idx="136" formatCode="General">
                  <c:v>27.7</c:v>
                </c:pt>
                <c:pt idx="137">
                  <c:v>29.1</c:v>
                </c:pt>
                <c:pt idx="138">
                  <c:v>28.2</c:v>
                </c:pt>
                <c:pt idx="139">
                  <c:v>28.3</c:v>
                </c:pt>
                <c:pt idx="140">
                  <c:v>27.6</c:v>
                </c:pt>
                <c:pt idx="141">
                  <c:v>29</c:v>
                </c:pt>
                <c:pt idx="142">
                  <c:v>28.7</c:v>
                </c:pt>
                <c:pt idx="143">
                  <c:v>28.7</c:v>
                </c:pt>
                <c:pt idx="144">
                  <c:v>27.6</c:v>
                </c:pt>
                <c:pt idx="145">
                  <c:v>27.6</c:v>
                </c:pt>
                <c:pt idx="146">
                  <c:v>27.7</c:v>
                </c:pt>
                <c:pt idx="147">
                  <c:v>24.4</c:v>
                </c:pt>
                <c:pt idx="148">
                  <c:v>25.6</c:v>
                </c:pt>
                <c:pt idx="149">
                  <c:v>25.8</c:v>
                </c:pt>
                <c:pt idx="150">
                  <c:v>25.5</c:v>
                </c:pt>
                <c:pt idx="151">
                  <c:v>25.3</c:v>
                </c:pt>
                <c:pt idx="152">
                  <c:v>24.9</c:v>
                </c:pt>
                <c:pt idx="153">
                  <c:v>25.5</c:v>
                </c:pt>
                <c:pt idx="154">
                  <c:v>24.6</c:v>
                </c:pt>
                <c:pt idx="155">
                  <c:v>24.8</c:v>
                </c:pt>
                <c:pt idx="156" formatCode="General">
                  <c:v>24.3</c:v>
                </c:pt>
                <c:pt idx="157">
                  <c:v>23.6</c:v>
                </c:pt>
                <c:pt idx="158">
                  <c:v>24.8</c:v>
                </c:pt>
                <c:pt idx="159">
                  <c:v>25.2</c:v>
                </c:pt>
                <c:pt idx="160">
                  <c:v>23.6</c:v>
                </c:pt>
                <c:pt idx="161" formatCode="General">
                  <c:v>21.1</c:v>
                </c:pt>
                <c:pt idx="162">
                  <c:v>24.1</c:v>
                </c:pt>
                <c:pt idx="163">
                  <c:v>22.4</c:v>
                </c:pt>
                <c:pt idx="164">
                  <c:v>22.4</c:v>
                </c:pt>
                <c:pt idx="165">
                  <c:v>23.4</c:v>
                </c:pt>
                <c:pt idx="166">
                  <c:v>23.4</c:v>
                </c:pt>
                <c:pt idx="167">
                  <c:v>25.2</c:v>
                </c:pt>
                <c:pt idx="168">
                  <c:v>24</c:v>
                </c:pt>
                <c:pt idx="169">
                  <c:v>24.3</c:v>
                </c:pt>
                <c:pt idx="170">
                  <c:v>24.9</c:v>
                </c:pt>
                <c:pt idx="171">
                  <c:v>24.8</c:v>
                </c:pt>
                <c:pt idx="172">
                  <c:v>24.6</c:v>
                </c:pt>
                <c:pt idx="173">
                  <c:v>25.1</c:v>
                </c:pt>
                <c:pt idx="174">
                  <c:v>25.2</c:v>
                </c:pt>
                <c:pt idx="175">
                  <c:v>24.4</c:v>
                </c:pt>
                <c:pt idx="176">
                  <c:v>23.1</c:v>
                </c:pt>
                <c:pt idx="177">
                  <c:v>23.6</c:v>
                </c:pt>
                <c:pt idx="178">
                  <c:v>23.8</c:v>
                </c:pt>
                <c:pt idx="179">
                  <c:v>24.7</c:v>
                </c:pt>
                <c:pt idx="180">
                  <c:v>24.3</c:v>
                </c:pt>
                <c:pt idx="181">
                  <c:v>23.3</c:v>
                </c:pt>
                <c:pt idx="182">
                  <c:v>24.9</c:v>
                </c:pt>
              </c:numCache>
            </c:numRef>
          </c:xVal>
          <c:yVal>
            <c:numRef>
              <c:f>'All Functional only_ForR'!$AJ$2:$AJ$184</c:f>
              <c:numCache>
                <c:formatCode>0.00</c:formatCode>
                <c:ptCount val="183"/>
                <c:pt idx="0">
                  <c:v>0.7</c:v>
                </c:pt>
                <c:pt idx="1">
                  <c:v>1.4</c:v>
                </c:pt>
                <c:pt idx="2">
                  <c:v>1.1000000000000001</c:v>
                </c:pt>
                <c:pt idx="3">
                  <c:v>1</c:v>
                </c:pt>
                <c:pt idx="4">
                  <c:v>0.7</c:v>
                </c:pt>
                <c:pt idx="5" formatCode="General">
                  <c:v>6.4</c:v>
                </c:pt>
                <c:pt idx="6">
                  <c:v>0.5</c:v>
                </c:pt>
                <c:pt idx="7">
                  <c:v>0.8</c:v>
                </c:pt>
                <c:pt idx="8" formatCode="General">
                  <c:v>8.5</c:v>
                </c:pt>
                <c:pt idx="9">
                  <c:v>0.8</c:v>
                </c:pt>
                <c:pt idx="10">
                  <c:v>1.9</c:v>
                </c:pt>
                <c:pt idx="11" formatCode="General">
                  <c:v>9.4</c:v>
                </c:pt>
                <c:pt idx="12">
                  <c:v>1</c:v>
                </c:pt>
                <c:pt idx="13">
                  <c:v>0.16</c:v>
                </c:pt>
                <c:pt idx="14" formatCode="General">
                  <c:v>4.8</c:v>
                </c:pt>
                <c:pt idx="15">
                  <c:v>0.7</c:v>
                </c:pt>
                <c:pt idx="16">
                  <c:v>1</c:v>
                </c:pt>
                <c:pt idx="17" formatCode="General">
                  <c:v>4.5</c:v>
                </c:pt>
                <c:pt idx="18">
                  <c:v>1</c:v>
                </c:pt>
                <c:pt idx="19">
                  <c:v>0.7</c:v>
                </c:pt>
                <c:pt idx="20">
                  <c:v>2</c:v>
                </c:pt>
                <c:pt idx="21" formatCode="General">
                  <c:v>4.8</c:v>
                </c:pt>
                <c:pt idx="22">
                  <c:v>3.4</c:v>
                </c:pt>
                <c:pt idx="23">
                  <c:v>1.4</c:v>
                </c:pt>
                <c:pt idx="24">
                  <c:v>0.5</c:v>
                </c:pt>
                <c:pt idx="25">
                  <c:v>0.5</c:v>
                </c:pt>
                <c:pt idx="26">
                  <c:v>0.5</c:v>
                </c:pt>
                <c:pt idx="27" formatCode="General">
                  <c:v>4.8</c:v>
                </c:pt>
                <c:pt idx="28">
                  <c:v>0.4</c:v>
                </c:pt>
                <c:pt idx="29">
                  <c:v>0.7</c:v>
                </c:pt>
                <c:pt idx="30">
                  <c:v>0.8</c:v>
                </c:pt>
                <c:pt idx="31">
                  <c:v>1</c:v>
                </c:pt>
                <c:pt idx="32">
                  <c:v>1.3</c:v>
                </c:pt>
                <c:pt idx="33">
                  <c:v>2.2999999999999998</c:v>
                </c:pt>
                <c:pt idx="34" formatCode="General">
                  <c:v>11.9</c:v>
                </c:pt>
                <c:pt idx="35">
                  <c:v>0.6</c:v>
                </c:pt>
                <c:pt idx="36">
                  <c:v>1.6</c:v>
                </c:pt>
                <c:pt idx="37">
                  <c:v>0.5</c:v>
                </c:pt>
                <c:pt idx="38">
                  <c:v>1.5</c:v>
                </c:pt>
                <c:pt idx="39">
                  <c:v>0.5</c:v>
                </c:pt>
                <c:pt idx="40">
                  <c:v>2.1</c:v>
                </c:pt>
                <c:pt idx="41">
                  <c:v>0.9</c:v>
                </c:pt>
                <c:pt idx="42">
                  <c:v>1</c:v>
                </c:pt>
                <c:pt idx="43" formatCode="General">
                  <c:v>4.3</c:v>
                </c:pt>
                <c:pt idx="44">
                  <c:v>0.2</c:v>
                </c:pt>
                <c:pt idx="45">
                  <c:v>0.4</c:v>
                </c:pt>
                <c:pt idx="46">
                  <c:v>0.3</c:v>
                </c:pt>
                <c:pt idx="47" formatCode="General">
                  <c:v>3.8</c:v>
                </c:pt>
                <c:pt idx="48">
                  <c:v>0.3</c:v>
                </c:pt>
                <c:pt idx="49">
                  <c:v>0.7</c:v>
                </c:pt>
                <c:pt idx="50">
                  <c:v>2.2999999999999998</c:v>
                </c:pt>
                <c:pt idx="51">
                  <c:v>0.2</c:v>
                </c:pt>
                <c:pt idx="52">
                  <c:v>0.2</c:v>
                </c:pt>
                <c:pt idx="53">
                  <c:v>0.3</c:v>
                </c:pt>
                <c:pt idx="54">
                  <c:v>0.4</c:v>
                </c:pt>
                <c:pt idx="55">
                  <c:v>0.1</c:v>
                </c:pt>
                <c:pt idx="56">
                  <c:v>0.5</c:v>
                </c:pt>
                <c:pt idx="57">
                  <c:v>0.6</c:v>
                </c:pt>
                <c:pt idx="58">
                  <c:v>0.5</c:v>
                </c:pt>
                <c:pt idx="59">
                  <c:v>0.3</c:v>
                </c:pt>
                <c:pt idx="60" formatCode="General">
                  <c:v>1.7</c:v>
                </c:pt>
                <c:pt idx="61">
                  <c:v>0.1</c:v>
                </c:pt>
                <c:pt idx="62" formatCode="0.0">
                  <c:v>2</c:v>
                </c:pt>
                <c:pt idx="63">
                  <c:v>0.4</c:v>
                </c:pt>
                <c:pt idx="64" formatCode="General">
                  <c:v>6.6</c:v>
                </c:pt>
                <c:pt idx="65">
                  <c:v>0.1</c:v>
                </c:pt>
                <c:pt idx="66">
                  <c:v>0.2</c:v>
                </c:pt>
                <c:pt idx="67" formatCode="0.0">
                  <c:v>3</c:v>
                </c:pt>
                <c:pt idx="68">
                  <c:v>0.2</c:v>
                </c:pt>
                <c:pt idx="69">
                  <c:v>0.2</c:v>
                </c:pt>
                <c:pt idx="70">
                  <c:v>0.5</c:v>
                </c:pt>
                <c:pt idx="71">
                  <c:v>0.3</c:v>
                </c:pt>
                <c:pt idx="72">
                  <c:v>0.7</c:v>
                </c:pt>
                <c:pt idx="73">
                  <c:v>0.1</c:v>
                </c:pt>
                <c:pt idx="74">
                  <c:v>0.2</c:v>
                </c:pt>
                <c:pt idx="75">
                  <c:v>0.8</c:v>
                </c:pt>
                <c:pt idx="76">
                  <c:v>0.5</c:v>
                </c:pt>
                <c:pt idx="77">
                  <c:v>0.3</c:v>
                </c:pt>
                <c:pt idx="78">
                  <c:v>0.7</c:v>
                </c:pt>
                <c:pt idx="79">
                  <c:v>0.1</c:v>
                </c:pt>
                <c:pt idx="80">
                  <c:v>0.3</c:v>
                </c:pt>
                <c:pt idx="81">
                  <c:v>0.7</c:v>
                </c:pt>
                <c:pt idx="82">
                  <c:v>0.3</c:v>
                </c:pt>
                <c:pt idx="83">
                  <c:v>0.4</c:v>
                </c:pt>
                <c:pt idx="84">
                  <c:v>0.3</c:v>
                </c:pt>
                <c:pt idx="85">
                  <c:v>0.3</c:v>
                </c:pt>
                <c:pt idx="86">
                  <c:v>0.5</c:v>
                </c:pt>
                <c:pt idx="87">
                  <c:v>0.2</c:v>
                </c:pt>
                <c:pt idx="88">
                  <c:v>0.3</c:v>
                </c:pt>
                <c:pt idx="89">
                  <c:v>0.3</c:v>
                </c:pt>
                <c:pt idx="90">
                  <c:v>1</c:v>
                </c:pt>
                <c:pt idx="91" formatCode="General">
                  <c:v>1.8</c:v>
                </c:pt>
                <c:pt idx="92">
                  <c:v>0.8</c:v>
                </c:pt>
                <c:pt idx="93">
                  <c:v>0.6</c:v>
                </c:pt>
                <c:pt idx="94">
                  <c:v>1.2</c:v>
                </c:pt>
                <c:pt idx="95">
                  <c:v>0.8</c:v>
                </c:pt>
                <c:pt idx="96">
                  <c:v>1.9</c:v>
                </c:pt>
                <c:pt idx="97">
                  <c:v>0.4</c:v>
                </c:pt>
                <c:pt idx="98">
                  <c:v>0.3</c:v>
                </c:pt>
                <c:pt idx="99">
                  <c:v>0.2</c:v>
                </c:pt>
                <c:pt idx="100">
                  <c:v>0.4</c:v>
                </c:pt>
                <c:pt idx="101" formatCode="General">
                  <c:v>0.3</c:v>
                </c:pt>
                <c:pt idx="102">
                  <c:v>0.2</c:v>
                </c:pt>
                <c:pt idx="103">
                  <c:v>0.3</c:v>
                </c:pt>
                <c:pt idx="104">
                  <c:v>0.3</c:v>
                </c:pt>
                <c:pt idx="105">
                  <c:v>0.3</c:v>
                </c:pt>
                <c:pt idx="106">
                  <c:v>0.2</c:v>
                </c:pt>
                <c:pt idx="107">
                  <c:v>0.2</c:v>
                </c:pt>
                <c:pt idx="108">
                  <c:v>0.2</c:v>
                </c:pt>
                <c:pt idx="109">
                  <c:v>0.3</c:v>
                </c:pt>
                <c:pt idx="110">
                  <c:v>0.2</c:v>
                </c:pt>
                <c:pt idx="111">
                  <c:v>0.3</c:v>
                </c:pt>
                <c:pt idx="112" formatCode="General">
                  <c:v>3.6</c:v>
                </c:pt>
                <c:pt idx="113">
                  <c:v>0.4</c:v>
                </c:pt>
                <c:pt idx="114">
                  <c:v>1.4</c:v>
                </c:pt>
                <c:pt idx="115">
                  <c:v>0.3</c:v>
                </c:pt>
                <c:pt idx="116">
                  <c:v>0.2</c:v>
                </c:pt>
                <c:pt idx="117">
                  <c:v>0.2</c:v>
                </c:pt>
                <c:pt idx="118">
                  <c:v>0.2</c:v>
                </c:pt>
                <c:pt idx="119">
                  <c:v>0.4</c:v>
                </c:pt>
                <c:pt idx="120">
                  <c:v>0.5</c:v>
                </c:pt>
                <c:pt idx="121" formatCode="General">
                  <c:v>0.6</c:v>
                </c:pt>
                <c:pt idx="122">
                  <c:v>0.3</c:v>
                </c:pt>
                <c:pt idx="123">
                  <c:v>0.3</c:v>
                </c:pt>
                <c:pt idx="124">
                  <c:v>0.2</c:v>
                </c:pt>
                <c:pt idx="125">
                  <c:v>0.3</c:v>
                </c:pt>
                <c:pt idx="126">
                  <c:v>0.2</c:v>
                </c:pt>
                <c:pt idx="127">
                  <c:v>0.2</c:v>
                </c:pt>
                <c:pt idx="128">
                  <c:v>0.2</c:v>
                </c:pt>
                <c:pt idx="129">
                  <c:v>0.2</c:v>
                </c:pt>
                <c:pt idx="130">
                  <c:v>0.3</c:v>
                </c:pt>
                <c:pt idx="131">
                  <c:v>1.3</c:v>
                </c:pt>
                <c:pt idx="132">
                  <c:v>0.2</c:v>
                </c:pt>
                <c:pt idx="133">
                  <c:v>0.4</c:v>
                </c:pt>
                <c:pt idx="134">
                  <c:v>0.7</c:v>
                </c:pt>
                <c:pt idx="135">
                  <c:v>0.3</c:v>
                </c:pt>
                <c:pt idx="136" formatCode="General">
                  <c:v>1.8</c:v>
                </c:pt>
                <c:pt idx="137">
                  <c:v>1</c:v>
                </c:pt>
                <c:pt idx="138">
                  <c:v>0.2</c:v>
                </c:pt>
                <c:pt idx="139">
                  <c:v>0.2</c:v>
                </c:pt>
                <c:pt idx="140">
                  <c:v>0.1</c:v>
                </c:pt>
                <c:pt idx="141">
                  <c:v>0.2</c:v>
                </c:pt>
                <c:pt idx="142">
                  <c:v>0.3</c:v>
                </c:pt>
                <c:pt idx="143">
                  <c:v>0.7</c:v>
                </c:pt>
                <c:pt idx="144">
                  <c:v>0.2</c:v>
                </c:pt>
                <c:pt idx="145">
                  <c:v>0.4</c:v>
                </c:pt>
                <c:pt idx="146">
                  <c:v>0.2</c:v>
                </c:pt>
                <c:pt idx="147">
                  <c:v>0.3</c:v>
                </c:pt>
                <c:pt idx="148">
                  <c:v>0.7</c:v>
                </c:pt>
                <c:pt idx="149">
                  <c:v>0.5</c:v>
                </c:pt>
                <c:pt idx="150">
                  <c:v>0.5</c:v>
                </c:pt>
                <c:pt idx="151">
                  <c:v>0.2</c:v>
                </c:pt>
                <c:pt idx="152">
                  <c:v>0.4</c:v>
                </c:pt>
                <c:pt idx="153">
                  <c:v>0.2</c:v>
                </c:pt>
                <c:pt idx="154">
                  <c:v>0.3</c:v>
                </c:pt>
                <c:pt idx="155">
                  <c:v>0.7</c:v>
                </c:pt>
                <c:pt idx="156" formatCode="General">
                  <c:v>0.4</c:v>
                </c:pt>
                <c:pt idx="157">
                  <c:v>0.5</c:v>
                </c:pt>
                <c:pt idx="158">
                  <c:v>0.2</c:v>
                </c:pt>
                <c:pt idx="159">
                  <c:v>0.3</c:v>
                </c:pt>
                <c:pt idx="160">
                  <c:v>0.3</c:v>
                </c:pt>
                <c:pt idx="161" formatCode="General">
                  <c:v>4.3</c:v>
                </c:pt>
                <c:pt idx="162">
                  <c:v>0.6</c:v>
                </c:pt>
                <c:pt idx="163">
                  <c:v>0.5</c:v>
                </c:pt>
                <c:pt idx="164">
                  <c:v>0.5</c:v>
                </c:pt>
                <c:pt idx="165">
                  <c:v>0.3</c:v>
                </c:pt>
                <c:pt idx="166">
                  <c:v>0.3</c:v>
                </c:pt>
                <c:pt idx="167">
                  <c:v>0.6</c:v>
                </c:pt>
                <c:pt idx="168">
                  <c:v>0.3</c:v>
                </c:pt>
                <c:pt idx="169">
                  <c:v>0.3</c:v>
                </c:pt>
                <c:pt idx="170">
                  <c:v>0.3</c:v>
                </c:pt>
                <c:pt idx="171">
                  <c:v>0.3</c:v>
                </c:pt>
                <c:pt idx="172">
                  <c:v>0.4</c:v>
                </c:pt>
                <c:pt idx="173">
                  <c:v>0.3</c:v>
                </c:pt>
                <c:pt idx="174">
                  <c:v>0.3</c:v>
                </c:pt>
                <c:pt idx="175">
                  <c:v>0.3</c:v>
                </c:pt>
                <c:pt idx="176">
                  <c:v>0.4</c:v>
                </c:pt>
                <c:pt idx="177">
                  <c:v>0.6</c:v>
                </c:pt>
                <c:pt idx="178">
                  <c:v>0.2</c:v>
                </c:pt>
                <c:pt idx="179">
                  <c:v>0.3</c:v>
                </c:pt>
                <c:pt idx="180">
                  <c:v>0.3</c:v>
                </c:pt>
                <c:pt idx="181">
                  <c:v>0.4</c:v>
                </c:pt>
                <c:pt idx="182">
                  <c:v>0.3</c:v>
                </c:pt>
              </c:numCache>
            </c:numRef>
          </c:yVal>
          <c:smooth val="0"/>
        </c:ser>
        <c:ser>
          <c:idx val="1"/>
          <c:order val="1"/>
          <c:tx>
            <c:v>Mar - Apr 2017 (Wet)</c:v>
          </c:tx>
          <c:spPr>
            <a:ln w="25400" cap="rnd">
              <a:noFill/>
              <a:round/>
            </a:ln>
            <a:effectLst/>
          </c:spPr>
          <c:marker>
            <c:symbol val="circle"/>
            <c:size val="5"/>
            <c:spPr>
              <a:solidFill>
                <a:schemeClr val="accent2"/>
              </a:solidFill>
              <a:ln w="9525">
                <a:solidFill>
                  <a:schemeClr val="accent2"/>
                </a:solidFill>
              </a:ln>
              <a:effectLst/>
            </c:spPr>
          </c:marker>
          <c:xVal>
            <c:numRef>
              <c:f>'2017field_data(BLK)'!$P$3:$P$44</c:f>
              <c:numCache>
                <c:formatCode>General</c:formatCode>
                <c:ptCount val="42"/>
                <c:pt idx="0">
                  <c:v>27.2</c:v>
                </c:pt>
                <c:pt idx="1">
                  <c:v>27.7</c:v>
                </c:pt>
                <c:pt idx="2">
                  <c:v>28.133333333333336</c:v>
                </c:pt>
                <c:pt idx="3">
                  <c:v>27.5</c:v>
                </c:pt>
                <c:pt idx="4">
                  <c:v>27.133333333333336</c:v>
                </c:pt>
                <c:pt idx="5">
                  <c:v>26.766666666666666</c:v>
                </c:pt>
                <c:pt idx="6">
                  <c:v>26.600000000000005</c:v>
                </c:pt>
                <c:pt idx="7">
                  <c:v>27.233333333333334</c:v>
                </c:pt>
                <c:pt idx="8">
                  <c:v>24.266666666666666</c:v>
                </c:pt>
                <c:pt idx="9">
                  <c:v>27.799999999999997</c:v>
                </c:pt>
                <c:pt idx="10">
                  <c:v>27.566666666666666</c:v>
                </c:pt>
                <c:pt idx="11">
                  <c:v>24</c:v>
                </c:pt>
                <c:pt idx="12">
                  <c:v>26.100000000000005</c:v>
                </c:pt>
                <c:pt idx="13">
                  <c:v>23.3</c:v>
                </c:pt>
                <c:pt idx="14">
                  <c:v>26.599999999999998</c:v>
                </c:pt>
                <c:pt idx="15">
                  <c:v>27.233333333333334</c:v>
                </c:pt>
                <c:pt idx="16">
                  <c:v>26.3</c:v>
                </c:pt>
                <c:pt idx="17">
                  <c:v>27.3</c:v>
                </c:pt>
                <c:pt idx="18">
                  <c:v>27.15</c:v>
                </c:pt>
                <c:pt idx="19">
                  <c:v>27.266666666666666</c:v>
                </c:pt>
                <c:pt idx="20">
                  <c:v>28.166666666666668</c:v>
                </c:pt>
                <c:pt idx="21">
                  <c:v>24.099999999999998</c:v>
                </c:pt>
                <c:pt idx="22">
                  <c:v>23.866666666666664</c:v>
                </c:pt>
                <c:pt idx="23">
                  <c:v>23.8</c:v>
                </c:pt>
                <c:pt idx="24">
                  <c:v>24.100000000000005</c:v>
                </c:pt>
                <c:pt idx="25">
                  <c:v>27.166666666666668</c:v>
                </c:pt>
                <c:pt idx="26">
                  <c:v>25.333333333333332</c:v>
                </c:pt>
                <c:pt idx="27">
                  <c:v>25.033333333333331</c:v>
                </c:pt>
                <c:pt idx="28">
                  <c:v>25.100000000000005</c:v>
                </c:pt>
                <c:pt idx="29">
                  <c:v>24.5</c:v>
                </c:pt>
                <c:pt idx="30">
                  <c:v>24.5</c:v>
                </c:pt>
                <c:pt idx="31">
                  <c:v>24.066666666666663</c:v>
                </c:pt>
                <c:pt idx="32">
                  <c:v>24.8</c:v>
                </c:pt>
                <c:pt idx="33">
                  <c:v>23.933333333333334</c:v>
                </c:pt>
                <c:pt idx="34">
                  <c:v>24.3</c:v>
                </c:pt>
                <c:pt idx="35">
                  <c:v>23.2</c:v>
                </c:pt>
                <c:pt idx="36">
                  <c:v>24.899999999999995</c:v>
                </c:pt>
                <c:pt idx="37">
                  <c:v>23.799999999999997</c:v>
                </c:pt>
                <c:pt idx="38">
                  <c:v>24.2</c:v>
                </c:pt>
                <c:pt idx="39">
                  <c:v>24.266666666666666</c:v>
                </c:pt>
                <c:pt idx="40">
                  <c:v>24.166666666666668</c:v>
                </c:pt>
                <c:pt idx="41">
                  <c:v>23.55</c:v>
                </c:pt>
              </c:numCache>
            </c:numRef>
          </c:xVal>
          <c:yVal>
            <c:numRef>
              <c:f>'2017field_data(BLK)'!$J$3:$J$44</c:f>
              <c:numCache>
                <c:formatCode>General</c:formatCode>
                <c:ptCount val="42"/>
                <c:pt idx="0">
                  <c:v>1.5</c:v>
                </c:pt>
                <c:pt idx="1">
                  <c:v>2.2999999999999998</c:v>
                </c:pt>
                <c:pt idx="2">
                  <c:v>12</c:v>
                </c:pt>
                <c:pt idx="3">
                  <c:v>3.5</c:v>
                </c:pt>
                <c:pt idx="4">
                  <c:v>0.9</c:v>
                </c:pt>
                <c:pt idx="5">
                  <c:v>3.5</c:v>
                </c:pt>
                <c:pt idx="6">
                  <c:v>1.8</c:v>
                </c:pt>
                <c:pt idx="7">
                  <c:v>1.5</c:v>
                </c:pt>
                <c:pt idx="8">
                  <c:v>8.5</c:v>
                </c:pt>
                <c:pt idx="9">
                  <c:v>0.6</c:v>
                </c:pt>
                <c:pt idx="10">
                  <c:v>5.3</c:v>
                </c:pt>
                <c:pt idx="11">
                  <c:v>8.5</c:v>
                </c:pt>
                <c:pt idx="12">
                  <c:v>0.9</c:v>
                </c:pt>
                <c:pt idx="13">
                  <c:v>11.7</c:v>
                </c:pt>
                <c:pt idx="14">
                  <c:v>0.8</c:v>
                </c:pt>
                <c:pt idx="15">
                  <c:v>5.5</c:v>
                </c:pt>
                <c:pt idx="16">
                  <c:v>14.3</c:v>
                </c:pt>
                <c:pt idx="17">
                  <c:v>0.5</c:v>
                </c:pt>
                <c:pt idx="18">
                  <c:v>0.5</c:v>
                </c:pt>
                <c:pt idx="19">
                  <c:v>30</c:v>
                </c:pt>
                <c:pt idx="20">
                  <c:v>2</c:v>
                </c:pt>
                <c:pt idx="21">
                  <c:v>1.7</c:v>
                </c:pt>
                <c:pt idx="22">
                  <c:v>0.2</c:v>
                </c:pt>
                <c:pt idx="23">
                  <c:v>1.9</c:v>
                </c:pt>
                <c:pt idx="24">
                  <c:v>2.5</c:v>
                </c:pt>
                <c:pt idx="25">
                  <c:v>0.6</c:v>
                </c:pt>
                <c:pt idx="26">
                  <c:v>0.5</c:v>
                </c:pt>
                <c:pt idx="27">
                  <c:v>0.1</c:v>
                </c:pt>
                <c:pt idx="28">
                  <c:v>0.1</c:v>
                </c:pt>
                <c:pt idx="29">
                  <c:v>0.6</c:v>
                </c:pt>
                <c:pt idx="30">
                  <c:v>0.3</c:v>
                </c:pt>
                <c:pt idx="31">
                  <c:v>0.2</c:v>
                </c:pt>
                <c:pt idx="32">
                  <c:v>0.5</c:v>
                </c:pt>
                <c:pt idx="33">
                  <c:v>0.5</c:v>
                </c:pt>
                <c:pt idx="34">
                  <c:v>0.2</c:v>
                </c:pt>
                <c:pt idx="35">
                  <c:v>1.1000000000000001</c:v>
                </c:pt>
                <c:pt idx="36">
                  <c:v>0.3</c:v>
                </c:pt>
                <c:pt idx="37">
                  <c:v>0.7</c:v>
                </c:pt>
                <c:pt idx="38">
                  <c:v>0.2</c:v>
                </c:pt>
                <c:pt idx="39">
                  <c:v>0.2</c:v>
                </c:pt>
                <c:pt idx="40">
                  <c:v>4.2</c:v>
                </c:pt>
                <c:pt idx="41">
                  <c:v>3.2</c:v>
                </c:pt>
              </c:numCache>
            </c:numRef>
          </c:yVal>
          <c:smooth val="0"/>
        </c:ser>
        <c:dLbls>
          <c:showLegendKey val="0"/>
          <c:showVal val="0"/>
          <c:showCatName val="0"/>
          <c:showSerName val="0"/>
          <c:showPercent val="0"/>
          <c:showBubbleSize val="0"/>
        </c:dLbls>
        <c:axId val="155955808"/>
        <c:axId val="157843192"/>
      </c:scatterChart>
      <c:valAx>
        <c:axId val="155955808"/>
        <c:scaling>
          <c:orientation val="minMax"/>
          <c:max val="30"/>
          <c:min val="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Temperature (C)</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7843192"/>
        <c:crosses val="autoZero"/>
        <c:crossBetween val="midCat"/>
      </c:valAx>
      <c:valAx>
        <c:axId val="157843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Tryptophan-like Fluorescence (QSU)</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5955808"/>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CDOM</c:v>
          </c:tx>
          <c:spPr>
            <a:ln w="28575" cap="rnd">
              <a:noFill/>
              <a:round/>
            </a:ln>
            <a:effectLst/>
          </c:spPr>
          <c:marker>
            <c:symbol val="circle"/>
            <c:size val="6"/>
            <c:spPr>
              <a:solidFill>
                <a:srgbClr val="7030A0"/>
              </a:solidFill>
              <a:ln w="9525">
                <a:solidFill>
                  <a:schemeClr val="accent1"/>
                </a:solidFill>
              </a:ln>
              <a:effectLst/>
            </c:spPr>
          </c:marker>
          <c:xVal>
            <c:numRef>
              <c:f>'All Functional only_ForR'!$AK$2:$AK$184</c:f>
              <c:numCache>
                <c:formatCode>General</c:formatCode>
                <c:ptCount val="183"/>
                <c:pt idx="0">
                  <c:v>19.5</c:v>
                </c:pt>
                <c:pt idx="1">
                  <c:v>19.600000000000001</c:v>
                </c:pt>
                <c:pt idx="2">
                  <c:v>20.5</c:v>
                </c:pt>
                <c:pt idx="3" formatCode="0.0">
                  <c:v>20</c:v>
                </c:pt>
                <c:pt idx="4">
                  <c:v>19.7</c:v>
                </c:pt>
                <c:pt idx="5" formatCode="0.0">
                  <c:v>20</c:v>
                </c:pt>
                <c:pt idx="6">
                  <c:v>20.399999999999999</c:v>
                </c:pt>
                <c:pt idx="7">
                  <c:v>20.3</c:v>
                </c:pt>
                <c:pt idx="8">
                  <c:v>20.3</c:v>
                </c:pt>
                <c:pt idx="9">
                  <c:v>20.3</c:v>
                </c:pt>
                <c:pt idx="10">
                  <c:v>20.3</c:v>
                </c:pt>
                <c:pt idx="11">
                  <c:v>30</c:v>
                </c:pt>
                <c:pt idx="12">
                  <c:v>19.5</c:v>
                </c:pt>
                <c:pt idx="13">
                  <c:v>20.3</c:v>
                </c:pt>
                <c:pt idx="14">
                  <c:v>20.399999999999999</c:v>
                </c:pt>
                <c:pt idx="15">
                  <c:v>20.100000000000001</c:v>
                </c:pt>
                <c:pt idx="16">
                  <c:v>20</c:v>
                </c:pt>
                <c:pt idx="17">
                  <c:v>20</c:v>
                </c:pt>
                <c:pt idx="18">
                  <c:v>20.5</c:v>
                </c:pt>
                <c:pt idx="19">
                  <c:v>20.2</c:v>
                </c:pt>
                <c:pt idx="20">
                  <c:v>20.3</c:v>
                </c:pt>
                <c:pt idx="21">
                  <c:v>20</c:v>
                </c:pt>
                <c:pt idx="22">
                  <c:v>20.3</c:v>
                </c:pt>
                <c:pt idx="23">
                  <c:v>20.100000000000001</c:v>
                </c:pt>
                <c:pt idx="24">
                  <c:v>20.3</c:v>
                </c:pt>
                <c:pt idx="25">
                  <c:v>19.899999999999999</c:v>
                </c:pt>
                <c:pt idx="26">
                  <c:v>20.3</c:v>
                </c:pt>
                <c:pt idx="27">
                  <c:v>20.2</c:v>
                </c:pt>
                <c:pt idx="28">
                  <c:v>20</c:v>
                </c:pt>
                <c:pt idx="29">
                  <c:v>19.7</c:v>
                </c:pt>
                <c:pt idx="30">
                  <c:v>20.399999999999999</c:v>
                </c:pt>
                <c:pt idx="31">
                  <c:v>19.600000000000001</c:v>
                </c:pt>
                <c:pt idx="32">
                  <c:v>20.100000000000001</c:v>
                </c:pt>
                <c:pt idx="33" formatCode="0.0">
                  <c:v>20</c:v>
                </c:pt>
                <c:pt idx="34">
                  <c:v>20.5</c:v>
                </c:pt>
                <c:pt idx="35">
                  <c:v>20.2</c:v>
                </c:pt>
                <c:pt idx="36" formatCode="0.0">
                  <c:v>20</c:v>
                </c:pt>
                <c:pt idx="37" formatCode="0.0">
                  <c:v>20</c:v>
                </c:pt>
                <c:pt idx="38">
                  <c:v>20.399999999999999</c:v>
                </c:pt>
                <c:pt idx="39" formatCode="0.0">
                  <c:v>20</c:v>
                </c:pt>
                <c:pt idx="40">
                  <c:v>19.899999999999999</c:v>
                </c:pt>
                <c:pt idx="41">
                  <c:v>20.6</c:v>
                </c:pt>
                <c:pt idx="42">
                  <c:v>20.5</c:v>
                </c:pt>
                <c:pt idx="43">
                  <c:v>20.5</c:v>
                </c:pt>
                <c:pt idx="44">
                  <c:v>20.3</c:v>
                </c:pt>
                <c:pt idx="45">
                  <c:v>20.399999999999999</c:v>
                </c:pt>
                <c:pt idx="46">
                  <c:v>20.3</c:v>
                </c:pt>
                <c:pt idx="47">
                  <c:v>20.2</c:v>
                </c:pt>
                <c:pt idx="48">
                  <c:v>20.100000000000001</c:v>
                </c:pt>
                <c:pt idx="49">
                  <c:v>20.399999999999999</c:v>
                </c:pt>
                <c:pt idx="50">
                  <c:v>20.399999999999999</c:v>
                </c:pt>
                <c:pt idx="51">
                  <c:v>20.2</c:v>
                </c:pt>
                <c:pt idx="52" formatCode="0.0">
                  <c:v>20</c:v>
                </c:pt>
                <c:pt idx="53">
                  <c:v>20.100000000000001</c:v>
                </c:pt>
                <c:pt idx="54">
                  <c:v>20.6</c:v>
                </c:pt>
                <c:pt idx="55">
                  <c:v>20.3</c:v>
                </c:pt>
                <c:pt idx="56">
                  <c:v>20.5</c:v>
                </c:pt>
                <c:pt idx="57">
                  <c:v>20.399999999999999</c:v>
                </c:pt>
                <c:pt idx="58">
                  <c:v>20.2</c:v>
                </c:pt>
                <c:pt idx="59" formatCode="0.0">
                  <c:v>20</c:v>
                </c:pt>
                <c:pt idx="60">
                  <c:v>20.5</c:v>
                </c:pt>
                <c:pt idx="61">
                  <c:v>20.100000000000001</c:v>
                </c:pt>
                <c:pt idx="62">
                  <c:v>20.3</c:v>
                </c:pt>
                <c:pt idx="63">
                  <c:v>20.2</c:v>
                </c:pt>
                <c:pt idx="64" formatCode="0.0">
                  <c:v>20</c:v>
                </c:pt>
                <c:pt idx="65">
                  <c:v>19.7</c:v>
                </c:pt>
                <c:pt idx="66" formatCode="0.0">
                  <c:v>20</c:v>
                </c:pt>
                <c:pt idx="67" formatCode="0.0">
                  <c:v>19.7</c:v>
                </c:pt>
                <c:pt idx="68">
                  <c:v>20.3</c:v>
                </c:pt>
                <c:pt idx="69">
                  <c:v>20.2</c:v>
                </c:pt>
                <c:pt idx="70" formatCode="0.0">
                  <c:v>20</c:v>
                </c:pt>
                <c:pt idx="71">
                  <c:v>20.100000000000001</c:v>
                </c:pt>
                <c:pt idx="72" formatCode="0.0">
                  <c:v>20</c:v>
                </c:pt>
                <c:pt idx="73">
                  <c:v>19.7</c:v>
                </c:pt>
                <c:pt idx="74">
                  <c:v>20.3</c:v>
                </c:pt>
                <c:pt idx="75">
                  <c:v>20.7</c:v>
                </c:pt>
                <c:pt idx="76">
                  <c:v>20.3</c:v>
                </c:pt>
                <c:pt idx="77" formatCode="0.0">
                  <c:v>20</c:v>
                </c:pt>
                <c:pt idx="78">
                  <c:v>19.600000000000001</c:v>
                </c:pt>
                <c:pt idx="79">
                  <c:v>20.2</c:v>
                </c:pt>
                <c:pt idx="80">
                  <c:v>19.8</c:v>
                </c:pt>
                <c:pt idx="81">
                  <c:v>19.7</c:v>
                </c:pt>
                <c:pt idx="82">
                  <c:v>20.399999999999999</c:v>
                </c:pt>
                <c:pt idx="83">
                  <c:v>20.6</c:v>
                </c:pt>
                <c:pt idx="84">
                  <c:v>20.399999999999999</c:v>
                </c:pt>
                <c:pt idx="85">
                  <c:v>20.3</c:v>
                </c:pt>
                <c:pt idx="86">
                  <c:v>20.5</c:v>
                </c:pt>
                <c:pt idx="87">
                  <c:v>20.5</c:v>
                </c:pt>
                <c:pt idx="88">
                  <c:v>20.100000000000001</c:v>
                </c:pt>
                <c:pt idx="89">
                  <c:v>20.5</c:v>
                </c:pt>
                <c:pt idx="90">
                  <c:v>20.100000000000001</c:v>
                </c:pt>
                <c:pt idx="91">
                  <c:v>20.399999999999999</c:v>
                </c:pt>
                <c:pt idx="92">
                  <c:v>20.100000000000001</c:v>
                </c:pt>
                <c:pt idx="93">
                  <c:v>19.8</c:v>
                </c:pt>
                <c:pt idx="94">
                  <c:v>20.3</c:v>
                </c:pt>
                <c:pt idx="95">
                  <c:v>20.399999999999999</c:v>
                </c:pt>
                <c:pt idx="96">
                  <c:v>19.8</c:v>
                </c:pt>
                <c:pt idx="97">
                  <c:v>20.100000000000001</c:v>
                </c:pt>
                <c:pt idx="98">
                  <c:v>20.100000000000001</c:v>
                </c:pt>
                <c:pt idx="99">
                  <c:v>20.3</c:v>
                </c:pt>
                <c:pt idx="100">
                  <c:v>20.2</c:v>
                </c:pt>
                <c:pt idx="101" formatCode="0.0">
                  <c:v>20</c:v>
                </c:pt>
                <c:pt idx="102" formatCode="0.0">
                  <c:v>20</c:v>
                </c:pt>
                <c:pt idx="103">
                  <c:v>19.8</c:v>
                </c:pt>
                <c:pt idx="104">
                  <c:v>19.8</c:v>
                </c:pt>
                <c:pt idx="105">
                  <c:v>19.8</c:v>
                </c:pt>
                <c:pt idx="106">
                  <c:v>19.600000000000001</c:v>
                </c:pt>
                <c:pt idx="107" formatCode="0.0">
                  <c:v>20</c:v>
                </c:pt>
                <c:pt idx="108">
                  <c:v>19.600000000000001</c:v>
                </c:pt>
                <c:pt idx="109">
                  <c:v>19.7</c:v>
                </c:pt>
                <c:pt idx="110" formatCode="0.0">
                  <c:v>20</c:v>
                </c:pt>
                <c:pt idx="111" formatCode="0.0">
                  <c:v>20</c:v>
                </c:pt>
                <c:pt idx="112">
                  <c:v>20.7</c:v>
                </c:pt>
                <c:pt idx="113">
                  <c:v>19.7</c:v>
                </c:pt>
                <c:pt idx="114">
                  <c:v>19.7</c:v>
                </c:pt>
                <c:pt idx="115">
                  <c:v>19.5</c:v>
                </c:pt>
                <c:pt idx="116">
                  <c:v>19.5</c:v>
                </c:pt>
                <c:pt idx="117">
                  <c:v>19.600000000000001</c:v>
                </c:pt>
                <c:pt idx="118">
                  <c:v>19.8</c:v>
                </c:pt>
                <c:pt idx="119">
                  <c:v>19.600000000000001</c:v>
                </c:pt>
                <c:pt idx="120">
                  <c:v>19.8</c:v>
                </c:pt>
                <c:pt idx="121">
                  <c:v>19.7</c:v>
                </c:pt>
                <c:pt idx="122">
                  <c:v>19.7</c:v>
                </c:pt>
                <c:pt idx="123">
                  <c:v>19.7</c:v>
                </c:pt>
                <c:pt idx="124">
                  <c:v>19.8</c:v>
                </c:pt>
                <c:pt idx="125">
                  <c:v>19.600000000000001</c:v>
                </c:pt>
                <c:pt idx="126">
                  <c:v>19.7</c:v>
                </c:pt>
                <c:pt idx="127">
                  <c:v>19.600000000000001</c:v>
                </c:pt>
                <c:pt idx="128">
                  <c:v>19.7</c:v>
                </c:pt>
                <c:pt idx="129">
                  <c:v>19.899999999999999</c:v>
                </c:pt>
                <c:pt idx="130">
                  <c:v>19.8</c:v>
                </c:pt>
                <c:pt idx="131">
                  <c:v>19.600000000000001</c:v>
                </c:pt>
                <c:pt idx="132">
                  <c:v>19.600000000000001</c:v>
                </c:pt>
                <c:pt idx="133">
                  <c:v>19.600000000000001</c:v>
                </c:pt>
                <c:pt idx="134">
                  <c:v>19.600000000000001</c:v>
                </c:pt>
                <c:pt idx="135">
                  <c:v>19.5</c:v>
                </c:pt>
                <c:pt idx="136">
                  <c:v>19.7</c:v>
                </c:pt>
                <c:pt idx="137">
                  <c:v>19.3</c:v>
                </c:pt>
                <c:pt idx="138">
                  <c:v>19.399999999999999</c:v>
                </c:pt>
                <c:pt idx="139">
                  <c:v>19.600000000000001</c:v>
                </c:pt>
                <c:pt idx="140">
                  <c:v>19.8</c:v>
                </c:pt>
                <c:pt idx="141">
                  <c:v>19.5</c:v>
                </c:pt>
                <c:pt idx="142">
                  <c:v>19.600000000000001</c:v>
                </c:pt>
                <c:pt idx="143">
                  <c:v>19.3</c:v>
                </c:pt>
                <c:pt idx="144">
                  <c:v>19.5</c:v>
                </c:pt>
                <c:pt idx="145">
                  <c:v>19.7</c:v>
                </c:pt>
                <c:pt idx="146">
                  <c:v>19.5</c:v>
                </c:pt>
                <c:pt idx="147" formatCode="0.0">
                  <c:v>20</c:v>
                </c:pt>
                <c:pt idx="148">
                  <c:v>19.600000000000001</c:v>
                </c:pt>
                <c:pt idx="149">
                  <c:v>19.7</c:v>
                </c:pt>
                <c:pt idx="150">
                  <c:v>19.7</c:v>
                </c:pt>
                <c:pt idx="151">
                  <c:v>20.100000000000001</c:v>
                </c:pt>
                <c:pt idx="152">
                  <c:v>19.8</c:v>
                </c:pt>
                <c:pt idx="153">
                  <c:v>19.899999999999999</c:v>
                </c:pt>
                <c:pt idx="154">
                  <c:v>19.7</c:v>
                </c:pt>
                <c:pt idx="155">
                  <c:v>19.7</c:v>
                </c:pt>
                <c:pt idx="156">
                  <c:v>19.8</c:v>
                </c:pt>
                <c:pt idx="157">
                  <c:v>19.600000000000001</c:v>
                </c:pt>
                <c:pt idx="158">
                  <c:v>19.2</c:v>
                </c:pt>
                <c:pt idx="159">
                  <c:v>19.600000000000001</c:v>
                </c:pt>
                <c:pt idx="160">
                  <c:v>19.8</c:v>
                </c:pt>
                <c:pt idx="161">
                  <c:v>20.2</c:v>
                </c:pt>
                <c:pt idx="162">
                  <c:v>19.7</c:v>
                </c:pt>
                <c:pt idx="163" formatCode="0.0">
                  <c:v>20</c:v>
                </c:pt>
                <c:pt idx="164">
                  <c:v>19.7</c:v>
                </c:pt>
                <c:pt idx="165">
                  <c:v>19.899999999999999</c:v>
                </c:pt>
                <c:pt idx="166">
                  <c:v>19.899999999999999</c:v>
                </c:pt>
                <c:pt idx="167">
                  <c:v>19.5</c:v>
                </c:pt>
                <c:pt idx="168">
                  <c:v>19.899999999999999</c:v>
                </c:pt>
                <c:pt idx="169">
                  <c:v>19.600000000000001</c:v>
                </c:pt>
                <c:pt idx="170">
                  <c:v>19.899999999999999</c:v>
                </c:pt>
                <c:pt idx="171">
                  <c:v>19.8</c:v>
                </c:pt>
                <c:pt idx="172">
                  <c:v>19.600000000000001</c:v>
                </c:pt>
                <c:pt idx="173">
                  <c:v>19.7</c:v>
                </c:pt>
                <c:pt idx="174">
                  <c:v>19.7</c:v>
                </c:pt>
                <c:pt idx="175">
                  <c:v>19.600000000000001</c:v>
                </c:pt>
                <c:pt idx="176">
                  <c:v>20.2</c:v>
                </c:pt>
                <c:pt idx="177">
                  <c:v>20.2</c:v>
                </c:pt>
                <c:pt idx="178">
                  <c:v>20.399999999999999</c:v>
                </c:pt>
                <c:pt idx="179">
                  <c:v>20.2</c:v>
                </c:pt>
                <c:pt idx="180">
                  <c:v>20.3</c:v>
                </c:pt>
                <c:pt idx="181" formatCode="0.0">
                  <c:v>20</c:v>
                </c:pt>
                <c:pt idx="182">
                  <c:v>19.5</c:v>
                </c:pt>
              </c:numCache>
            </c:numRef>
          </c:xVal>
          <c:yVal>
            <c:numRef>
              <c:f>'All Functional only_ForR'!$AJ$2:$AJ$184</c:f>
              <c:numCache>
                <c:formatCode>0.00</c:formatCode>
                <c:ptCount val="183"/>
                <c:pt idx="0">
                  <c:v>0.7</c:v>
                </c:pt>
                <c:pt idx="1">
                  <c:v>1.4</c:v>
                </c:pt>
                <c:pt idx="2">
                  <c:v>1.1000000000000001</c:v>
                </c:pt>
                <c:pt idx="3">
                  <c:v>1</c:v>
                </c:pt>
                <c:pt idx="4">
                  <c:v>0.7</c:v>
                </c:pt>
                <c:pt idx="5" formatCode="General">
                  <c:v>6.4</c:v>
                </c:pt>
                <c:pt idx="6">
                  <c:v>0.5</c:v>
                </c:pt>
                <c:pt idx="7">
                  <c:v>0.8</c:v>
                </c:pt>
                <c:pt idx="8" formatCode="General">
                  <c:v>8.5</c:v>
                </c:pt>
                <c:pt idx="9">
                  <c:v>0.8</c:v>
                </c:pt>
                <c:pt idx="10">
                  <c:v>1.9</c:v>
                </c:pt>
                <c:pt idx="11" formatCode="General">
                  <c:v>9.4</c:v>
                </c:pt>
                <c:pt idx="12">
                  <c:v>1</c:v>
                </c:pt>
                <c:pt idx="13">
                  <c:v>0.16</c:v>
                </c:pt>
                <c:pt idx="14" formatCode="General">
                  <c:v>4.8</c:v>
                </c:pt>
                <c:pt idx="15">
                  <c:v>0.7</c:v>
                </c:pt>
                <c:pt idx="16">
                  <c:v>1</c:v>
                </c:pt>
                <c:pt idx="17" formatCode="General">
                  <c:v>4.5</c:v>
                </c:pt>
                <c:pt idx="18">
                  <c:v>1</c:v>
                </c:pt>
                <c:pt idx="19">
                  <c:v>0.7</c:v>
                </c:pt>
                <c:pt idx="20">
                  <c:v>2</c:v>
                </c:pt>
                <c:pt idx="21" formatCode="General">
                  <c:v>4.8</c:v>
                </c:pt>
                <c:pt idx="22">
                  <c:v>3.4</c:v>
                </c:pt>
                <c:pt idx="23">
                  <c:v>1.4</c:v>
                </c:pt>
                <c:pt idx="24">
                  <c:v>0.5</c:v>
                </c:pt>
                <c:pt idx="25">
                  <c:v>0.5</c:v>
                </c:pt>
                <c:pt idx="26">
                  <c:v>0.5</c:v>
                </c:pt>
                <c:pt idx="27" formatCode="General">
                  <c:v>4.8</c:v>
                </c:pt>
                <c:pt idx="28">
                  <c:v>0.4</c:v>
                </c:pt>
                <c:pt idx="29">
                  <c:v>0.7</c:v>
                </c:pt>
                <c:pt idx="30">
                  <c:v>0.8</c:v>
                </c:pt>
                <c:pt idx="31">
                  <c:v>1</c:v>
                </c:pt>
                <c:pt idx="32">
                  <c:v>1.3</c:v>
                </c:pt>
                <c:pt idx="33">
                  <c:v>2.2999999999999998</c:v>
                </c:pt>
                <c:pt idx="34" formatCode="General">
                  <c:v>11.9</c:v>
                </c:pt>
                <c:pt idx="35">
                  <c:v>0.6</c:v>
                </c:pt>
                <c:pt idx="36">
                  <c:v>1.6</c:v>
                </c:pt>
                <c:pt idx="37">
                  <c:v>0.5</c:v>
                </c:pt>
                <c:pt idx="38">
                  <c:v>1.5</c:v>
                </c:pt>
                <c:pt idx="39">
                  <c:v>0.5</c:v>
                </c:pt>
                <c:pt idx="40">
                  <c:v>2.1</c:v>
                </c:pt>
                <c:pt idx="41">
                  <c:v>0.9</c:v>
                </c:pt>
                <c:pt idx="42">
                  <c:v>1</c:v>
                </c:pt>
                <c:pt idx="43" formatCode="General">
                  <c:v>4.3</c:v>
                </c:pt>
                <c:pt idx="44">
                  <c:v>0.2</c:v>
                </c:pt>
                <c:pt idx="45">
                  <c:v>0.4</c:v>
                </c:pt>
                <c:pt idx="46">
                  <c:v>0.3</c:v>
                </c:pt>
                <c:pt idx="47" formatCode="General">
                  <c:v>3.8</c:v>
                </c:pt>
                <c:pt idx="48">
                  <c:v>0.3</c:v>
                </c:pt>
                <c:pt idx="49">
                  <c:v>0.7</c:v>
                </c:pt>
                <c:pt idx="50">
                  <c:v>2.2999999999999998</c:v>
                </c:pt>
                <c:pt idx="51">
                  <c:v>0.2</c:v>
                </c:pt>
                <c:pt idx="52">
                  <c:v>0.2</c:v>
                </c:pt>
                <c:pt idx="53">
                  <c:v>0.3</c:v>
                </c:pt>
                <c:pt idx="54">
                  <c:v>0.4</c:v>
                </c:pt>
                <c:pt idx="55">
                  <c:v>0.1</c:v>
                </c:pt>
                <c:pt idx="56">
                  <c:v>0.5</c:v>
                </c:pt>
                <c:pt idx="57">
                  <c:v>0.6</c:v>
                </c:pt>
                <c:pt idx="58">
                  <c:v>0.5</c:v>
                </c:pt>
                <c:pt idx="59">
                  <c:v>0.3</c:v>
                </c:pt>
                <c:pt idx="60" formatCode="General">
                  <c:v>1.7</c:v>
                </c:pt>
                <c:pt idx="61">
                  <c:v>0.1</c:v>
                </c:pt>
                <c:pt idx="62" formatCode="0.0">
                  <c:v>2</c:v>
                </c:pt>
                <c:pt idx="63">
                  <c:v>0.4</c:v>
                </c:pt>
                <c:pt idx="64" formatCode="General">
                  <c:v>6.6</c:v>
                </c:pt>
                <c:pt idx="65">
                  <c:v>0.1</c:v>
                </c:pt>
                <c:pt idx="66">
                  <c:v>0.2</c:v>
                </c:pt>
                <c:pt idx="67" formatCode="0.0">
                  <c:v>3</c:v>
                </c:pt>
                <c:pt idx="68">
                  <c:v>0.2</c:v>
                </c:pt>
                <c:pt idx="69">
                  <c:v>0.2</c:v>
                </c:pt>
                <c:pt idx="70">
                  <c:v>0.5</c:v>
                </c:pt>
                <c:pt idx="71">
                  <c:v>0.3</c:v>
                </c:pt>
                <c:pt idx="72">
                  <c:v>0.7</c:v>
                </c:pt>
                <c:pt idx="73">
                  <c:v>0.1</c:v>
                </c:pt>
                <c:pt idx="74">
                  <c:v>0.2</c:v>
                </c:pt>
                <c:pt idx="75">
                  <c:v>0.8</c:v>
                </c:pt>
                <c:pt idx="76">
                  <c:v>0.5</c:v>
                </c:pt>
                <c:pt idx="77">
                  <c:v>0.3</c:v>
                </c:pt>
                <c:pt idx="78">
                  <c:v>0.7</c:v>
                </c:pt>
                <c:pt idx="79">
                  <c:v>0.1</c:v>
                </c:pt>
                <c:pt idx="80">
                  <c:v>0.3</c:v>
                </c:pt>
                <c:pt idx="81">
                  <c:v>0.7</c:v>
                </c:pt>
                <c:pt idx="82">
                  <c:v>0.3</c:v>
                </c:pt>
                <c:pt idx="83">
                  <c:v>0.4</c:v>
                </c:pt>
                <c:pt idx="84">
                  <c:v>0.3</c:v>
                </c:pt>
                <c:pt idx="85">
                  <c:v>0.3</c:v>
                </c:pt>
                <c:pt idx="86">
                  <c:v>0.5</c:v>
                </c:pt>
                <c:pt idx="87">
                  <c:v>0.2</c:v>
                </c:pt>
                <c:pt idx="88">
                  <c:v>0.3</c:v>
                </c:pt>
                <c:pt idx="89">
                  <c:v>0.3</c:v>
                </c:pt>
                <c:pt idx="90">
                  <c:v>1</c:v>
                </c:pt>
                <c:pt idx="91" formatCode="General">
                  <c:v>1.8</c:v>
                </c:pt>
                <c:pt idx="92">
                  <c:v>0.8</c:v>
                </c:pt>
                <c:pt idx="93">
                  <c:v>0.6</c:v>
                </c:pt>
                <c:pt idx="94">
                  <c:v>1.2</c:v>
                </c:pt>
                <c:pt idx="95">
                  <c:v>0.8</c:v>
                </c:pt>
                <c:pt idx="96">
                  <c:v>1.9</c:v>
                </c:pt>
                <c:pt idx="97">
                  <c:v>0.4</c:v>
                </c:pt>
                <c:pt idx="98">
                  <c:v>0.3</c:v>
                </c:pt>
                <c:pt idx="99">
                  <c:v>0.2</c:v>
                </c:pt>
                <c:pt idx="100">
                  <c:v>0.4</c:v>
                </c:pt>
                <c:pt idx="101" formatCode="General">
                  <c:v>0.3</c:v>
                </c:pt>
                <c:pt idx="102">
                  <c:v>0.2</c:v>
                </c:pt>
                <c:pt idx="103">
                  <c:v>0.3</c:v>
                </c:pt>
                <c:pt idx="104">
                  <c:v>0.3</c:v>
                </c:pt>
                <c:pt idx="105">
                  <c:v>0.3</c:v>
                </c:pt>
                <c:pt idx="106">
                  <c:v>0.2</c:v>
                </c:pt>
                <c:pt idx="107">
                  <c:v>0.2</c:v>
                </c:pt>
                <c:pt idx="108">
                  <c:v>0.2</c:v>
                </c:pt>
                <c:pt idx="109">
                  <c:v>0.3</c:v>
                </c:pt>
                <c:pt idx="110">
                  <c:v>0.2</c:v>
                </c:pt>
                <c:pt idx="111">
                  <c:v>0.3</c:v>
                </c:pt>
                <c:pt idx="112" formatCode="General">
                  <c:v>3.6</c:v>
                </c:pt>
                <c:pt idx="113">
                  <c:v>0.4</c:v>
                </c:pt>
                <c:pt idx="114">
                  <c:v>1.4</c:v>
                </c:pt>
                <c:pt idx="115">
                  <c:v>0.3</c:v>
                </c:pt>
                <c:pt idx="116">
                  <c:v>0.2</c:v>
                </c:pt>
                <c:pt idx="117">
                  <c:v>0.2</c:v>
                </c:pt>
                <c:pt idx="118">
                  <c:v>0.2</c:v>
                </c:pt>
                <c:pt idx="119">
                  <c:v>0.4</c:v>
                </c:pt>
                <c:pt idx="120">
                  <c:v>0.5</c:v>
                </c:pt>
                <c:pt idx="121" formatCode="General">
                  <c:v>0.6</c:v>
                </c:pt>
                <c:pt idx="122">
                  <c:v>0.3</c:v>
                </c:pt>
                <c:pt idx="123">
                  <c:v>0.3</c:v>
                </c:pt>
                <c:pt idx="124">
                  <c:v>0.2</c:v>
                </c:pt>
                <c:pt idx="125">
                  <c:v>0.3</c:v>
                </c:pt>
                <c:pt idx="126">
                  <c:v>0.2</c:v>
                </c:pt>
                <c:pt idx="127">
                  <c:v>0.2</c:v>
                </c:pt>
                <c:pt idx="128">
                  <c:v>0.2</c:v>
                </c:pt>
                <c:pt idx="129">
                  <c:v>0.2</c:v>
                </c:pt>
                <c:pt idx="130">
                  <c:v>0.3</c:v>
                </c:pt>
                <c:pt idx="131">
                  <c:v>1.3</c:v>
                </c:pt>
                <c:pt idx="132">
                  <c:v>0.2</c:v>
                </c:pt>
                <c:pt idx="133">
                  <c:v>0.4</c:v>
                </c:pt>
                <c:pt idx="134">
                  <c:v>0.7</c:v>
                </c:pt>
                <c:pt idx="135">
                  <c:v>0.3</c:v>
                </c:pt>
                <c:pt idx="136" formatCode="General">
                  <c:v>1.8</c:v>
                </c:pt>
                <c:pt idx="137">
                  <c:v>1</c:v>
                </c:pt>
                <c:pt idx="138">
                  <c:v>0.2</c:v>
                </c:pt>
                <c:pt idx="139">
                  <c:v>0.2</c:v>
                </c:pt>
                <c:pt idx="140">
                  <c:v>0.1</c:v>
                </c:pt>
                <c:pt idx="141">
                  <c:v>0.2</c:v>
                </c:pt>
                <c:pt idx="142">
                  <c:v>0.3</c:v>
                </c:pt>
                <c:pt idx="143">
                  <c:v>0.7</c:v>
                </c:pt>
                <c:pt idx="144">
                  <c:v>0.2</c:v>
                </c:pt>
                <c:pt idx="145">
                  <c:v>0.4</c:v>
                </c:pt>
                <c:pt idx="146">
                  <c:v>0.2</c:v>
                </c:pt>
                <c:pt idx="147">
                  <c:v>0.3</c:v>
                </c:pt>
                <c:pt idx="148">
                  <c:v>0.7</c:v>
                </c:pt>
                <c:pt idx="149">
                  <c:v>0.5</c:v>
                </c:pt>
                <c:pt idx="150">
                  <c:v>0.5</c:v>
                </c:pt>
                <c:pt idx="151">
                  <c:v>0.2</c:v>
                </c:pt>
                <c:pt idx="152">
                  <c:v>0.4</c:v>
                </c:pt>
                <c:pt idx="153">
                  <c:v>0.2</c:v>
                </c:pt>
                <c:pt idx="154">
                  <c:v>0.3</c:v>
                </c:pt>
                <c:pt idx="155">
                  <c:v>0.7</c:v>
                </c:pt>
                <c:pt idx="156" formatCode="General">
                  <c:v>0.4</c:v>
                </c:pt>
                <c:pt idx="157">
                  <c:v>0.5</c:v>
                </c:pt>
                <c:pt idx="158">
                  <c:v>0.2</c:v>
                </c:pt>
                <c:pt idx="159">
                  <c:v>0.3</c:v>
                </c:pt>
                <c:pt idx="160">
                  <c:v>0.3</c:v>
                </c:pt>
                <c:pt idx="161" formatCode="General">
                  <c:v>4.3</c:v>
                </c:pt>
                <c:pt idx="162">
                  <c:v>0.6</c:v>
                </c:pt>
                <c:pt idx="163">
                  <c:v>0.5</c:v>
                </c:pt>
                <c:pt idx="164">
                  <c:v>0.5</c:v>
                </c:pt>
                <c:pt idx="165">
                  <c:v>0.3</c:v>
                </c:pt>
                <c:pt idx="166">
                  <c:v>0.3</c:v>
                </c:pt>
                <c:pt idx="167">
                  <c:v>0.6</c:v>
                </c:pt>
                <c:pt idx="168">
                  <c:v>0.3</c:v>
                </c:pt>
                <c:pt idx="169">
                  <c:v>0.3</c:v>
                </c:pt>
                <c:pt idx="170">
                  <c:v>0.3</c:v>
                </c:pt>
                <c:pt idx="171">
                  <c:v>0.3</c:v>
                </c:pt>
                <c:pt idx="172">
                  <c:v>0.4</c:v>
                </c:pt>
                <c:pt idx="173">
                  <c:v>0.3</c:v>
                </c:pt>
                <c:pt idx="174">
                  <c:v>0.3</c:v>
                </c:pt>
                <c:pt idx="175">
                  <c:v>0.3</c:v>
                </c:pt>
                <c:pt idx="176">
                  <c:v>0.4</c:v>
                </c:pt>
                <c:pt idx="177">
                  <c:v>0.6</c:v>
                </c:pt>
                <c:pt idx="178">
                  <c:v>0.2</c:v>
                </c:pt>
                <c:pt idx="179">
                  <c:v>0.3</c:v>
                </c:pt>
                <c:pt idx="180">
                  <c:v>0.3</c:v>
                </c:pt>
                <c:pt idx="181">
                  <c:v>0.4</c:v>
                </c:pt>
                <c:pt idx="182">
                  <c:v>0.3</c:v>
                </c:pt>
              </c:numCache>
            </c:numRef>
          </c:yVal>
          <c:smooth val="0"/>
          <c:extLst xmlns:c16r2="http://schemas.microsoft.com/office/drawing/2015/06/chart">
            <c:ext xmlns:c16="http://schemas.microsoft.com/office/drawing/2014/chart" uri="{C3380CC4-5D6E-409C-BE32-E72D297353CC}">
              <c16:uniqueId val="{00000000-6B29-4D1B-906A-95B40A544DF4}"/>
            </c:ext>
          </c:extLst>
        </c:ser>
        <c:ser>
          <c:idx val="1"/>
          <c:order val="1"/>
          <c:tx>
            <c:v>Mar - Apr 2017</c:v>
          </c:tx>
          <c:spPr>
            <a:ln w="25400" cap="rnd">
              <a:noFill/>
              <a:round/>
            </a:ln>
            <a:effectLst/>
          </c:spPr>
          <c:marker>
            <c:symbol val="circle"/>
            <c:size val="6"/>
            <c:spPr>
              <a:solidFill>
                <a:schemeClr val="accent2"/>
              </a:solidFill>
              <a:ln w="9525">
                <a:solidFill>
                  <a:schemeClr val="accent2"/>
                </a:solidFill>
              </a:ln>
              <a:effectLst/>
            </c:spPr>
          </c:marker>
          <c:xVal>
            <c:numRef>
              <c:f>'All Functional only_ForR'!$AK$185:$AK$225</c:f>
              <c:numCache>
                <c:formatCode>General</c:formatCode>
                <c:ptCount val="41"/>
                <c:pt idx="0">
                  <c:v>19.2</c:v>
                </c:pt>
                <c:pt idx="1">
                  <c:v>19</c:v>
                </c:pt>
                <c:pt idx="2">
                  <c:v>19</c:v>
                </c:pt>
                <c:pt idx="3">
                  <c:v>19.2</c:v>
                </c:pt>
                <c:pt idx="4">
                  <c:v>19.2</c:v>
                </c:pt>
                <c:pt idx="6">
                  <c:v>19.2</c:v>
                </c:pt>
                <c:pt idx="7">
                  <c:v>39</c:v>
                </c:pt>
                <c:pt idx="8">
                  <c:v>19.2</c:v>
                </c:pt>
                <c:pt idx="9">
                  <c:v>19.100000000000001</c:v>
                </c:pt>
                <c:pt idx="10">
                  <c:v>35</c:v>
                </c:pt>
                <c:pt idx="11">
                  <c:v>19.100000000000001</c:v>
                </c:pt>
                <c:pt idx="12">
                  <c:v>19.5</c:v>
                </c:pt>
                <c:pt idx="13">
                  <c:v>19.399999999999999</c:v>
                </c:pt>
                <c:pt idx="14">
                  <c:v>18.8</c:v>
                </c:pt>
                <c:pt idx="15">
                  <c:v>46</c:v>
                </c:pt>
                <c:pt idx="16">
                  <c:v>18.8</c:v>
                </c:pt>
                <c:pt idx="17">
                  <c:v>18.3</c:v>
                </c:pt>
                <c:pt idx="18">
                  <c:v>60</c:v>
                </c:pt>
                <c:pt idx="19">
                  <c:v>18.600000000000001</c:v>
                </c:pt>
                <c:pt idx="20">
                  <c:v>19.3</c:v>
                </c:pt>
                <c:pt idx="21">
                  <c:v>19.5</c:v>
                </c:pt>
                <c:pt idx="22">
                  <c:v>19.2</c:v>
                </c:pt>
                <c:pt idx="23">
                  <c:v>18.899999999999999</c:v>
                </c:pt>
                <c:pt idx="24">
                  <c:v>19</c:v>
                </c:pt>
                <c:pt idx="25">
                  <c:v>19.3</c:v>
                </c:pt>
                <c:pt idx="26">
                  <c:v>19</c:v>
                </c:pt>
                <c:pt idx="27">
                  <c:v>19</c:v>
                </c:pt>
                <c:pt idx="28">
                  <c:v>18.899999999999999</c:v>
                </c:pt>
                <c:pt idx="29">
                  <c:v>19.2</c:v>
                </c:pt>
                <c:pt idx="30">
                  <c:v>19.3</c:v>
                </c:pt>
                <c:pt idx="31">
                  <c:v>18.8</c:v>
                </c:pt>
                <c:pt idx="32">
                  <c:v>19.3</c:v>
                </c:pt>
                <c:pt idx="34">
                  <c:v>19.3</c:v>
                </c:pt>
                <c:pt idx="35">
                  <c:v>19.3</c:v>
                </c:pt>
                <c:pt idx="36">
                  <c:v>19.3</c:v>
                </c:pt>
                <c:pt idx="37">
                  <c:v>18.8</c:v>
                </c:pt>
                <c:pt idx="39">
                  <c:v>19.600000000000001</c:v>
                </c:pt>
              </c:numCache>
            </c:numRef>
          </c:xVal>
          <c:yVal>
            <c:numRef>
              <c:f>'All Functional only_ForR'!$AJ$185:$AJ$225</c:f>
              <c:numCache>
                <c:formatCode>General</c:formatCode>
                <c:ptCount val="41"/>
                <c:pt idx="0">
                  <c:v>1.5</c:v>
                </c:pt>
                <c:pt idx="1">
                  <c:v>2.2999999999999998</c:v>
                </c:pt>
                <c:pt idx="2">
                  <c:v>12</c:v>
                </c:pt>
                <c:pt idx="3">
                  <c:v>3.5</c:v>
                </c:pt>
                <c:pt idx="4">
                  <c:v>0.9</c:v>
                </c:pt>
                <c:pt idx="5">
                  <c:v>3.5</c:v>
                </c:pt>
                <c:pt idx="6">
                  <c:v>1.8</c:v>
                </c:pt>
                <c:pt idx="7">
                  <c:v>8.5</c:v>
                </c:pt>
                <c:pt idx="8">
                  <c:v>0.6</c:v>
                </c:pt>
                <c:pt idx="9">
                  <c:v>5.3</c:v>
                </c:pt>
                <c:pt idx="10">
                  <c:v>8.5</c:v>
                </c:pt>
                <c:pt idx="11">
                  <c:v>0.9</c:v>
                </c:pt>
                <c:pt idx="12">
                  <c:v>11.7</c:v>
                </c:pt>
                <c:pt idx="13">
                  <c:v>0.8</c:v>
                </c:pt>
                <c:pt idx="14">
                  <c:v>5.5</c:v>
                </c:pt>
                <c:pt idx="15">
                  <c:v>14.3</c:v>
                </c:pt>
                <c:pt idx="16">
                  <c:v>0.5</c:v>
                </c:pt>
                <c:pt idx="17">
                  <c:v>0.5</c:v>
                </c:pt>
                <c:pt idx="18">
                  <c:v>30</c:v>
                </c:pt>
                <c:pt idx="19">
                  <c:v>2</c:v>
                </c:pt>
                <c:pt idx="20">
                  <c:v>1.7</c:v>
                </c:pt>
                <c:pt idx="21">
                  <c:v>0.2</c:v>
                </c:pt>
                <c:pt idx="22">
                  <c:v>1.9</c:v>
                </c:pt>
                <c:pt idx="23">
                  <c:v>2.5</c:v>
                </c:pt>
                <c:pt idx="24">
                  <c:v>0.6</c:v>
                </c:pt>
                <c:pt idx="25">
                  <c:v>0.5</c:v>
                </c:pt>
                <c:pt idx="26">
                  <c:v>0.1</c:v>
                </c:pt>
                <c:pt idx="27">
                  <c:v>0.1</c:v>
                </c:pt>
                <c:pt idx="28">
                  <c:v>0.6</c:v>
                </c:pt>
                <c:pt idx="29">
                  <c:v>0.3</c:v>
                </c:pt>
                <c:pt idx="30">
                  <c:v>0.2</c:v>
                </c:pt>
                <c:pt idx="31">
                  <c:v>0.5</c:v>
                </c:pt>
                <c:pt idx="32">
                  <c:v>0.5</c:v>
                </c:pt>
                <c:pt idx="33">
                  <c:v>0.2</c:v>
                </c:pt>
                <c:pt idx="34">
                  <c:v>1.1000000000000001</c:v>
                </c:pt>
                <c:pt idx="35">
                  <c:v>0.3</c:v>
                </c:pt>
                <c:pt idx="36">
                  <c:v>0.7</c:v>
                </c:pt>
                <c:pt idx="37">
                  <c:v>0.2</c:v>
                </c:pt>
                <c:pt idx="38">
                  <c:v>0.2</c:v>
                </c:pt>
                <c:pt idx="39">
                  <c:v>4.2</c:v>
                </c:pt>
                <c:pt idx="40">
                  <c:v>3.2</c:v>
                </c:pt>
              </c:numCache>
            </c:numRef>
          </c:yVal>
          <c:smooth val="0"/>
        </c:ser>
        <c:dLbls>
          <c:showLegendKey val="0"/>
          <c:showVal val="0"/>
          <c:showCatName val="0"/>
          <c:showSerName val="0"/>
          <c:showPercent val="0"/>
          <c:showBubbleSize val="0"/>
        </c:dLbls>
        <c:axId val="157843976"/>
        <c:axId val="157844368"/>
      </c:scatterChart>
      <c:valAx>
        <c:axId val="157843976"/>
        <c:scaling>
          <c:orientation val="minMax"/>
          <c:max val="60"/>
          <c:min val="18"/>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dirty="0">
                    <a:solidFill>
                      <a:sysClr val="windowText" lastClr="000000"/>
                    </a:solidFill>
                  </a:rPr>
                  <a:t>CDOM </a:t>
                </a:r>
                <a:r>
                  <a:rPr lang="en-US" sz="1800" dirty="0" smtClean="0">
                    <a:solidFill>
                      <a:sysClr val="windowText" lastClr="000000"/>
                    </a:solidFill>
                  </a:rPr>
                  <a:t>fluorimeter</a:t>
                </a:r>
                <a:endParaRPr lang="en-US" sz="1800" dirty="0">
                  <a:solidFill>
                    <a:sysClr val="windowText" lastClr="000000"/>
                  </a:solidFill>
                </a:endParaRPr>
              </a:p>
            </c:rich>
          </c:tx>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7844368"/>
        <c:crosses val="autoZero"/>
        <c:crossBetween val="midCat"/>
      </c:valAx>
      <c:valAx>
        <c:axId val="157844368"/>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Tryptophan (QSU)</a:t>
                </a: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7843976"/>
        <c:crosses val="autoZero"/>
        <c:crossBetween val="midCat"/>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CDOM</c:v>
          </c:tx>
          <c:spPr>
            <a:ln w="28575" cap="rnd">
              <a:noFill/>
              <a:round/>
            </a:ln>
            <a:effectLst/>
          </c:spPr>
          <c:marker>
            <c:symbol val="circle"/>
            <c:size val="6"/>
            <c:spPr>
              <a:solidFill>
                <a:srgbClr val="7030A0"/>
              </a:solidFill>
              <a:ln w="9525">
                <a:solidFill>
                  <a:schemeClr val="accent1"/>
                </a:solidFill>
              </a:ln>
              <a:effectLst/>
            </c:spPr>
          </c:marker>
          <c:xVal>
            <c:numRef>
              <c:f>'All Functional only_ForR'!$AK$2:$AK$184</c:f>
              <c:numCache>
                <c:formatCode>General</c:formatCode>
                <c:ptCount val="183"/>
                <c:pt idx="0">
                  <c:v>19.5</c:v>
                </c:pt>
                <c:pt idx="1">
                  <c:v>19.600000000000001</c:v>
                </c:pt>
                <c:pt idx="2">
                  <c:v>20.5</c:v>
                </c:pt>
                <c:pt idx="3" formatCode="0.0">
                  <c:v>20</c:v>
                </c:pt>
                <c:pt idx="4">
                  <c:v>19.7</c:v>
                </c:pt>
                <c:pt idx="5" formatCode="0.0">
                  <c:v>20</c:v>
                </c:pt>
                <c:pt idx="6">
                  <c:v>20.399999999999999</c:v>
                </c:pt>
                <c:pt idx="7">
                  <c:v>20.3</c:v>
                </c:pt>
                <c:pt idx="8">
                  <c:v>20.3</c:v>
                </c:pt>
                <c:pt idx="9">
                  <c:v>20.3</c:v>
                </c:pt>
                <c:pt idx="10">
                  <c:v>20.3</c:v>
                </c:pt>
                <c:pt idx="11">
                  <c:v>30</c:v>
                </c:pt>
                <c:pt idx="12">
                  <c:v>19.5</c:v>
                </c:pt>
                <c:pt idx="13">
                  <c:v>20.3</c:v>
                </c:pt>
                <c:pt idx="14">
                  <c:v>20.399999999999999</c:v>
                </c:pt>
                <c:pt idx="15">
                  <c:v>20.100000000000001</c:v>
                </c:pt>
                <c:pt idx="16">
                  <c:v>20</c:v>
                </c:pt>
                <c:pt idx="17">
                  <c:v>20</c:v>
                </c:pt>
                <c:pt idx="18">
                  <c:v>20.5</c:v>
                </c:pt>
                <c:pt idx="19">
                  <c:v>20.2</c:v>
                </c:pt>
                <c:pt idx="20">
                  <c:v>20.3</c:v>
                </c:pt>
                <c:pt idx="21">
                  <c:v>20</c:v>
                </c:pt>
                <c:pt idx="22">
                  <c:v>20.3</c:v>
                </c:pt>
                <c:pt idx="23">
                  <c:v>20.100000000000001</c:v>
                </c:pt>
                <c:pt idx="24">
                  <c:v>20.3</c:v>
                </c:pt>
                <c:pt idx="25">
                  <c:v>19.899999999999999</c:v>
                </c:pt>
                <c:pt idx="26">
                  <c:v>20.3</c:v>
                </c:pt>
                <c:pt idx="27">
                  <c:v>20.2</c:v>
                </c:pt>
                <c:pt idx="28">
                  <c:v>20</c:v>
                </c:pt>
                <c:pt idx="29">
                  <c:v>19.7</c:v>
                </c:pt>
                <c:pt idx="30">
                  <c:v>20.399999999999999</c:v>
                </c:pt>
                <c:pt idx="31">
                  <c:v>19.600000000000001</c:v>
                </c:pt>
                <c:pt idx="32">
                  <c:v>20.100000000000001</c:v>
                </c:pt>
                <c:pt idx="33" formatCode="0.0">
                  <c:v>20</c:v>
                </c:pt>
                <c:pt idx="34">
                  <c:v>20.5</c:v>
                </c:pt>
                <c:pt idx="35">
                  <c:v>20.2</c:v>
                </c:pt>
                <c:pt idx="36" formatCode="0.0">
                  <c:v>20</c:v>
                </c:pt>
                <c:pt idx="37" formatCode="0.0">
                  <c:v>20</c:v>
                </c:pt>
                <c:pt idx="38">
                  <c:v>20.399999999999999</c:v>
                </c:pt>
                <c:pt idx="39" formatCode="0.0">
                  <c:v>20</c:v>
                </c:pt>
                <c:pt idx="40">
                  <c:v>19.899999999999999</c:v>
                </c:pt>
                <c:pt idx="41">
                  <c:v>20.6</c:v>
                </c:pt>
                <c:pt idx="42">
                  <c:v>20.5</c:v>
                </c:pt>
                <c:pt idx="43">
                  <c:v>20.5</c:v>
                </c:pt>
                <c:pt idx="44">
                  <c:v>20.3</c:v>
                </c:pt>
                <c:pt idx="45">
                  <c:v>20.399999999999999</c:v>
                </c:pt>
                <c:pt idx="46">
                  <c:v>20.3</c:v>
                </c:pt>
                <c:pt idx="47">
                  <c:v>20.2</c:v>
                </c:pt>
                <c:pt idx="48">
                  <c:v>20.100000000000001</c:v>
                </c:pt>
                <c:pt idx="49">
                  <c:v>20.399999999999999</c:v>
                </c:pt>
                <c:pt idx="50">
                  <c:v>20.399999999999999</c:v>
                </c:pt>
                <c:pt idx="51">
                  <c:v>20.2</c:v>
                </c:pt>
                <c:pt idx="52" formatCode="0.0">
                  <c:v>20</c:v>
                </c:pt>
                <c:pt idx="53">
                  <c:v>20.100000000000001</c:v>
                </c:pt>
                <c:pt idx="54">
                  <c:v>20.6</c:v>
                </c:pt>
                <c:pt idx="55">
                  <c:v>20.3</c:v>
                </c:pt>
                <c:pt idx="56">
                  <c:v>20.5</c:v>
                </c:pt>
                <c:pt idx="57">
                  <c:v>20.399999999999999</c:v>
                </c:pt>
                <c:pt idx="58">
                  <c:v>20.2</c:v>
                </c:pt>
                <c:pt idx="59" formatCode="0.0">
                  <c:v>20</c:v>
                </c:pt>
                <c:pt idx="60">
                  <c:v>20.5</c:v>
                </c:pt>
                <c:pt idx="61">
                  <c:v>20.100000000000001</c:v>
                </c:pt>
                <c:pt idx="62">
                  <c:v>20.3</c:v>
                </c:pt>
                <c:pt idx="63">
                  <c:v>20.2</c:v>
                </c:pt>
                <c:pt idx="64" formatCode="0.0">
                  <c:v>20</c:v>
                </c:pt>
                <c:pt idx="65">
                  <c:v>19.7</c:v>
                </c:pt>
                <c:pt idx="66" formatCode="0.0">
                  <c:v>20</c:v>
                </c:pt>
                <c:pt idx="67" formatCode="0.0">
                  <c:v>19.7</c:v>
                </c:pt>
                <c:pt idx="68">
                  <c:v>20.3</c:v>
                </c:pt>
                <c:pt idx="69">
                  <c:v>20.2</c:v>
                </c:pt>
                <c:pt idx="70" formatCode="0.0">
                  <c:v>20</c:v>
                </c:pt>
                <c:pt idx="71">
                  <c:v>20.100000000000001</c:v>
                </c:pt>
                <c:pt idx="72" formatCode="0.0">
                  <c:v>20</c:v>
                </c:pt>
                <c:pt idx="73">
                  <c:v>19.7</c:v>
                </c:pt>
                <c:pt idx="74">
                  <c:v>20.3</c:v>
                </c:pt>
                <c:pt idx="75">
                  <c:v>20.7</c:v>
                </c:pt>
                <c:pt idx="76">
                  <c:v>20.3</c:v>
                </c:pt>
                <c:pt idx="77" formatCode="0.0">
                  <c:v>20</c:v>
                </c:pt>
                <c:pt idx="78">
                  <c:v>19.600000000000001</c:v>
                </c:pt>
                <c:pt idx="79">
                  <c:v>20.2</c:v>
                </c:pt>
                <c:pt idx="80">
                  <c:v>19.8</c:v>
                </c:pt>
                <c:pt idx="81">
                  <c:v>19.7</c:v>
                </c:pt>
                <c:pt idx="82">
                  <c:v>20.399999999999999</c:v>
                </c:pt>
                <c:pt idx="83">
                  <c:v>20.6</c:v>
                </c:pt>
                <c:pt idx="84">
                  <c:v>20.399999999999999</c:v>
                </c:pt>
                <c:pt idx="85">
                  <c:v>20.3</c:v>
                </c:pt>
                <c:pt idx="86">
                  <c:v>20.5</c:v>
                </c:pt>
                <c:pt idx="87">
                  <c:v>20.5</c:v>
                </c:pt>
                <c:pt idx="88">
                  <c:v>20.100000000000001</c:v>
                </c:pt>
                <c:pt idx="89">
                  <c:v>20.5</c:v>
                </c:pt>
                <c:pt idx="90">
                  <c:v>20.100000000000001</c:v>
                </c:pt>
                <c:pt idx="91">
                  <c:v>20.399999999999999</c:v>
                </c:pt>
                <c:pt idx="92">
                  <c:v>20.100000000000001</c:v>
                </c:pt>
                <c:pt idx="93">
                  <c:v>19.8</c:v>
                </c:pt>
                <c:pt idx="94">
                  <c:v>20.3</c:v>
                </c:pt>
                <c:pt idx="95">
                  <c:v>20.399999999999999</c:v>
                </c:pt>
                <c:pt idx="96">
                  <c:v>19.8</c:v>
                </c:pt>
                <c:pt idx="97">
                  <c:v>20.100000000000001</c:v>
                </c:pt>
                <c:pt idx="98">
                  <c:v>20.100000000000001</c:v>
                </c:pt>
                <c:pt idx="99">
                  <c:v>20.3</c:v>
                </c:pt>
                <c:pt idx="100">
                  <c:v>20.2</c:v>
                </c:pt>
                <c:pt idx="101" formatCode="0.0">
                  <c:v>20</c:v>
                </c:pt>
                <c:pt idx="102" formatCode="0.0">
                  <c:v>20</c:v>
                </c:pt>
                <c:pt idx="103">
                  <c:v>19.8</c:v>
                </c:pt>
                <c:pt idx="104">
                  <c:v>19.8</c:v>
                </c:pt>
                <c:pt idx="105">
                  <c:v>19.8</c:v>
                </c:pt>
                <c:pt idx="106">
                  <c:v>19.600000000000001</c:v>
                </c:pt>
                <c:pt idx="107" formatCode="0.0">
                  <c:v>20</c:v>
                </c:pt>
                <c:pt idx="108">
                  <c:v>19.600000000000001</c:v>
                </c:pt>
                <c:pt idx="109">
                  <c:v>19.7</c:v>
                </c:pt>
                <c:pt idx="110" formatCode="0.0">
                  <c:v>20</c:v>
                </c:pt>
                <c:pt idx="111" formatCode="0.0">
                  <c:v>20</c:v>
                </c:pt>
                <c:pt idx="112">
                  <c:v>20.7</c:v>
                </c:pt>
                <c:pt idx="113">
                  <c:v>19.7</c:v>
                </c:pt>
                <c:pt idx="114">
                  <c:v>19.7</c:v>
                </c:pt>
                <c:pt idx="115">
                  <c:v>19.5</c:v>
                </c:pt>
                <c:pt idx="116">
                  <c:v>19.5</c:v>
                </c:pt>
                <c:pt idx="117">
                  <c:v>19.600000000000001</c:v>
                </c:pt>
                <c:pt idx="118">
                  <c:v>19.8</c:v>
                </c:pt>
                <c:pt idx="119">
                  <c:v>19.600000000000001</c:v>
                </c:pt>
                <c:pt idx="120">
                  <c:v>19.8</c:v>
                </c:pt>
                <c:pt idx="121">
                  <c:v>19.7</c:v>
                </c:pt>
                <c:pt idx="122">
                  <c:v>19.7</c:v>
                </c:pt>
                <c:pt idx="123">
                  <c:v>19.7</c:v>
                </c:pt>
                <c:pt idx="124">
                  <c:v>19.8</c:v>
                </c:pt>
                <c:pt idx="125">
                  <c:v>19.600000000000001</c:v>
                </c:pt>
                <c:pt idx="126">
                  <c:v>19.7</c:v>
                </c:pt>
                <c:pt idx="127">
                  <c:v>19.600000000000001</c:v>
                </c:pt>
                <c:pt idx="128">
                  <c:v>19.7</c:v>
                </c:pt>
                <c:pt idx="129">
                  <c:v>19.899999999999999</c:v>
                </c:pt>
                <c:pt idx="130">
                  <c:v>19.8</c:v>
                </c:pt>
                <c:pt idx="131">
                  <c:v>19.600000000000001</c:v>
                </c:pt>
                <c:pt idx="132">
                  <c:v>19.600000000000001</c:v>
                </c:pt>
                <c:pt idx="133">
                  <c:v>19.600000000000001</c:v>
                </c:pt>
                <c:pt idx="134">
                  <c:v>19.600000000000001</c:v>
                </c:pt>
                <c:pt idx="135">
                  <c:v>19.5</c:v>
                </c:pt>
                <c:pt idx="136">
                  <c:v>19.7</c:v>
                </c:pt>
                <c:pt idx="137">
                  <c:v>19.3</c:v>
                </c:pt>
                <c:pt idx="138">
                  <c:v>19.399999999999999</c:v>
                </c:pt>
                <c:pt idx="139">
                  <c:v>19.600000000000001</c:v>
                </c:pt>
                <c:pt idx="140">
                  <c:v>19.8</c:v>
                </c:pt>
                <c:pt idx="141">
                  <c:v>19.5</c:v>
                </c:pt>
                <c:pt idx="142">
                  <c:v>19.600000000000001</c:v>
                </c:pt>
                <c:pt idx="143">
                  <c:v>19.3</c:v>
                </c:pt>
                <c:pt idx="144">
                  <c:v>19.5</c:v>
                </c:pt>
                <c:pt idx="145">
                  <c:v>19.7</c:v>
                </c:pt>
                <c:pt idx="146">
                  <c:v>19.5</c:v>
                </c:pt>
                <c:pt idx="147" formatCode="0.0">
                  <c:v>20</c:v>
                </c:pt>
                <c:pt idx="148">
                  <c:v>19.600000000000001</c:v>
                </c:pt>
                <c:pt idx="149">
                  <c:v>19.7</c:v>
                </c:pt>
                <c:pt idx="150">
                  <c:v>19.7</c:v>
                </c:pt>
                <c:pt idx="151">
                  <c:v>20.100000000000001</c:v>
                </c:pt>
                <c:pt idx="152">
                  <c:v>19.8</c:v>
                </c:pt>
                <c:pt idx="153">
                  <c:v>19.899999999999999</c:v>
                </c:pt>
                <c:pt idx="154">
                  <c:v>19.7</c:v>
                </c:pt>
                <c:pt idx="155">
                  <c:v>19.7</c:v>
                </c:pt>
                <c:pt idx="156">
                  <c:v>19.8</c:v>
                </c:pt>
                <c:pt idx="157">
                  <c:v>19.600000000000001</c:v>
                </c:pt>
                <c:pt idx="158">
                  <c:v>19.2</c:v>
                </c:pt>
                <c:pt idx="159">
                  <c:v>19.600000000000001</c:v>
                </c:pt>
                <c:pt idx="160">
                  <c:v>19.8</c:v>
                </c:pt>
                <c:pt idx="161">
                  <c:v>20.2</c:v>
                </c:pt>
                <c:pt idx="162">
                  <c:v>19.7</c:v>
                </c:pt>
                <c:pt idx="163" formatCode="0.0">
                  <c:v>20</c:v>
                </c:pt>
                <c:pt idx="164">
                  <c:v>19.7</c:v>
                </c:pt>
                <c:pt idx="165">
                  <c:v>19.899999999999999</c:v>
                </c:pt>
                <c:pt idx="166">
                  <c:v>19.899999999999999</c:v>
                </c:pt>
                <c:pt idx="167">
                  <c:v>19.5</c:v>
                </c:pt>
                <c:pt idx="168">
                  <c:v>19.899999999999999</c:v>
                </c:pt>
                <c:pt idx="169">
                  <c:v>19.600000000000001</c:v>
                </c:pt>
                <c:pt idx="170">
                  <c:v>19.899999999999999</c:v>
                </c:pt>
                <c:pt idx="171">
                  <c:v>19.8</c:v>
                </c:pt>
                <c:pt idx="172">
                  <c:v>19.600000000000001</c:v>
                </c:pt>
                <c:pt idx="173">
                  <c:v>19.7</c:v>
                </c:pt>
                <c:pt idx="174">
                  <c:v>19.7</c:v>
                </c:pt>
                <c:pt idx="175">
                  <c:v>19.600000000000001</c:v>
                </c:pt>
                <c:pt idx="176">
                  <c:v>20.2</c:v>
                </c:pt>
                <c:pt idx="177">
                  <c:v>20.2</c:v>
                </c:pt>
                <c:pt idx="178">
                  <c:v>20.399999999999999</c:v>
                </c:pt>
                <c:pt idx="179">
                  <c:v>20.2</c:v>
                </c:pt>
                <c:pt idx="180">
                  <c:v>20.3</c:v>
                </c:pt>
                <c:pt idx="181" formatCode="0.0">
                  <c:v>20</c:v>
                </c:pt>
                <c:pt idx="182">
                  <c:v>19.5</c:v>
                </c:pt>
              </c:numCache>
            </c:numRef>
          </c:xVal>
          <c:yVal>
            <c:numRef>
              <c:f>'All Functional only_ForR'!$AJ$2:$AJ$184</c:f>
              <c:numCache>
                <c:formatCode>0.00</c:formatCode>
                <c:ptCount val="183"/>
                <c:pt idx="0">
                  <c:v>0.7</c:v>
                </c:pt>
                <c:pt idx="1">
                  <c:v>1.4</c:v>
                </c:pt>
                <c:pt idx="2">
                  <c:v>1.1000000000000001</c:v>
                </c:pt>
                <c:pt idx="3">
                  <c:v>1</c:v>
                </c:pt>
                <c:pt idx="4">
                  <c:v>0.7</c:v>
                </c:pt>
                <c:pt idx="5" formatCode="General">
                  <c:v>6.4</c:v>
                </c:pt>
                <c:pt idx="6">
                  <c:v>0.5</c:v>
                </c:pt>
                <c:pt idx="7">
                  <c:v>0.8</c:v>
                </c:pt>
                <c:pt idx="8" formatCode="General">
                  <c:v>8.5</c:v>
                </c:pt>
                <c:pt idx="9">
                  <c:v>0.8</c:v>
                </c:pt>
                <c:pt idx="10">
                  <c:v>1.9</c:v>
                </c:pt>
                <c:pt idx="11" formatCode="General">
                  <c:v>9.4</c:v>
                </c:pt>
                <c:pt idx="12">
                  <c:v>1</c:v>
                </c:pt>
                <c:pt idx="13">
                  <c:v>0.16</c:v>
                </c:pt>
                <c:pt idx="14" formatCode="General">
                  <c:v>4.8</c:v>
                </c:pt>
                <c:pt idx="15">
                  <c:v>0.7</c:v>
                </c:pt>
                <c:pt idx="16">
                  <c:v>1</c:v>
                </c:pt>
                <c:pt idx="17" formatCode="General">
                  <c:v>4.5</c:v>
                </c:pt>
                <c:pt idx="18">
                  <c:v>1</c:v>
                </c:pt>
                <c:pt idx="19">
                  <c:v>0.7</c:v>
                </c:pt>
                <c:pt idx="20">
                  <c:v>2</c:v>
                </c:pt>
                <c:pt idx="21" formatCode="General">
                  <c:v>4.8</c:v>
                </c:pt>
                <c:pt idx="22">
                  <c:v>3.4</c:v>
                </c:pt>
                <c:pt idx="23">
                  <c:v>1.4</c:v>
                </c:pt>
                <c:pt idx="24">
                  <c:v>0.5</c:v>
                </c:pt>
                <c:pt idx="25">
                  <c:v>0.5</c:v>
                </c:pt>
                <c:pt idx="26">
                  <c:v>0.5</c:v>
                </c:pt>
                <c:pt idx="27" formatCode="General">
                  <c:v>4.8</c:v>
                </c:pt>
                <c:pt idx="28">
                  <c:v>0.4</c:v>
                </c:pt>
                <c:pt idx="29">
                  <c:v>0.7</c:v>
                </c:pt>
                <c:pt idx="30">
                  <c:v>0.8</c:v>
                </c:pt>
                <c:pt idx="31">
                  <c:v>1</c:v>
                </c:pt>
                <c:pt idx="32">
                  <c:v>1.3</c:v>
                </c:pt>
                <c:pt idx="33">
                  <c:v>2.2999999999999998</c:v>
                </c:pt>
                <c:pt idx="34" formatCode="General">
                  <c:v>11.9</c:v>
                </c:pt>
                <c:pt idx="35">
                  <c:v>0.6</c:v>
                </c:pt>
                <c:pt idx="36">
                  <c:v>1.6</c:v>
                </c:pt>
                <c:pt idx="37">
                  <c:v>0.5</c:v>
                </c:pt>
                <c:pt idx="38">
                  <c:v>1.5</c:v>
                </c:pt>
                <c:pt idx="39">
                  <c:v>0.5</c:v>
                </c:pt>
                <c:pt idx="40">
                  <c:v>2.1</c:v>
                </c:pt>
                <c:pt idx="41">
                  <c:v>0.9</c:v>
                </c:pt>
                <c:pt idx="42">
                  <c:v>1</c:v>
                </c:pt>
                <c:pt idx="43" formatCode="General">
                  <c:v>4.3</c:v>
                </c:pt>
                <c:pt idx="44">
                  <c:v>0.2</c:v>
                </c:pt>
                <c:pt idx="45">
                  <c:v>0.4</c:v>
                </c:pt>
                <c:pt idx="46">
                  <c:v>0.3</c:v>
                </c:pt>
                <c:pt idx="47" formatCode="General">
                  <c:v>3.8</c:v>
                </c:pt>
                <c:pt idx="48">
                  <c:v>0.3</c:v>
                </c:pt>
                <c:pt idx="49">
                  <c:v>0.7</c:v>
                </c:pt>
                <c:pt idx="50">
                  <c:v>2.2999999999999998</c:v>
                </c:pt>
                <c:pt idx="51">
                  <c:v>0.2</c:v>
                </c:pt>
                <c:pt idx="52">
                  <c:v>0.2</c:v>
                </c:pt>
                <c:pt idx="53">
                  <c:v>0.3</c:v>
                </c:pt>
                <c:pt idx="54">
                  <c:v>0.4</c:v>
                </c:pt>
                <c:pt idx="55">
                  <c:v>0.1</c:v>
                </c:pt>
                <c:pt idx="56">
                  <c:v>0.5</c:v>
                </c:pt>
                <c:pt idx="57">
                  <c:v>0.6</c:v>
                </c:pt>
                <c:pt idx="58">
                  <c:v>0.5</c:v>
                </c:pt>
                <c:pt idx="59">
                  <c:v>0.3</c:v>
                </c:pt>
                <c:pt idx="60" formatCode="General">
                  <c:v>1.7</c:v>
                </c:pt>
                <c:pt idx="61">
                  <c:v>0.1</c:v>
                </c:pt>
                <c:pt idx="62" formatCode="0.0">
                  <c:v>2</c:v>
                </c:pt>
                <c:pt idx="63">
                  <c:v>0.4</c:v>
                </c:pt>
                <c:pt idx="64" formatCode="General">
                  <c:v>6.6</c:v>
                </c:pt>
                <c:pt idx="65">
                  <c:v>0.1</c:v>
                </c:pt>
                <c:pt idx="66">
                  <c:v>0.2</c:v>
                </c:pt>
                <c:pt idx="67" formatCode="0.0">
                  <c:v>3</c:v>
                </c:pt>
                <c:pt idx="68">
                  <c:v>0.2</c:v>
                </c:pt>
                <c:pt idx="69">
                  <c:v>0.2</c:v>
                </c:pt>
                <c:pt idx="70">
                  <c:v>0.5</c:v>
                </c:pt>
                <c:pt idx="71">
                  <c:v>0.3</c:v>
                </c:pt>
                <c:pt idx="72">
                  <c:v>0.7</c:v>
                </c:pt>
                <c:pt idx="73">
                  <c:v>0.1</c:v>
                </c:pt>
                <c:pt idx="74">
                  <c:v>0.2</c:v>
                </c:pt>
                <c:pt idx="75">
                  <c:v>0.8</c:v>
                </c:pt>
                <c:pt idx="76">
                  <c:v>0.5</c:v>
                </c:pt>
                <c:pt idx="77">
                  <c:v>0.3</c:v>
                </c:pt>
                <c:pt idx="78">
                  <c:v>0.7</c:v>
                </c:pt>
                <c:pt idx="79">
                  <c:v>0.1</c:v>
                </c:pt>
                <c:pt idx="80">
                  <c:v>0.3</c:v>
                </c:pt>
                <c:pt idx="81">
                  <c:v>0.7</c:v>
                </c:pt>
                <c:pt idx="82">
                  <c:v>0.3</c:v>
                </c:pt>
                <c:pt idx="83">
                  <c:v>0.4</c:v>
                </c:pt>
                <c:pt idx="84">
                  <c:v>0.3</c:v>
                </c:pt>
                <c:pt idx="85">
                  <c:v>0.3</c:v>
                </c:pt>
                <c:pt idx="86">
                  <c:v>0.5</c:v>
                </c:pt>
                <c:pt idx="87">
                  <c:v>0.2</c:v>
                </c:pt>
                <c:pt idx="88">
                  <c:v>0.3</c:v>
                </c:pt>
                <c:pt idx="89">
                  <c:v>0.3</c:v>
                </c:pt>
                <c:pt idx="90">
                  <c:v>1</c:v>
                </c:pt>
                <c:pt idx="91" formatCode="General">
                  <c:v>1.8</c:v>
                </c:pt>
                <c:pt idx="92">
                  <c:v>0.8</c:v>
                </c:pt>
                <c:pt idx="93">
                  <c:v>0.6</c:v>
                </c:pt>
                <c:pt idx="94">
                  <c:v>1.2</c:v>
                </c:pt>
                <c:pt idx="95">
                  <c:v>0.8</c:v>
                </c:pt>
                <c:pt idx="96">
                  <c:v>1.9</c:v>
                </c:pt>
                <c:pt idx="97">
                  <c:v>0.4</c:v>
                </c:pt>
                <c:pt idx="98">
                  <c:v>0.3</c:v>
                </c:pt>
                <c:pt idx="99">
                  <c:v>0.2</c:v>
                </c:pt>
                <c:pt idx="100">
                  <c:v>0.4</c:v>
                </c:pt>
                <c:pt idx="101" formatCode="General">
                  <c:v>0.3</c:v>
                </c:pt>
                <c:pt idx="102">
                  <c:v>0.2</c:v>
                </c:pt>
                <c:pt idx="103">
                  <c:v>0.3</c:v>
                </c:pt>
                <c:pt idx="104">
                  <c:v>0.3</c:v>
                </c:pt>
                <c:pt idx="105">
                  <c:v>0.3</c:v>
                </c:pt>
                <c:pt idx="106">
                  <c:v>0.2</c:v>
                </c:pt>
                <c:pt idx="107">
                  <c:v>0.2</c:v>
                </c:pt>
                <c:pt idx="108">
                  <c:v>0.2</c:v>
                </c:pt>
                <c:pt idx="109">
                  <c:v>0.3</c:v>
                </c:pt>
                <c:pt idx="110">
                  <c:v>0.2</c:v>
                </c:pt>
                <c:pt idx="111">
                  <c:v>0.3</c:v>
                </c:pt>
                <c:pt idx="112" formatCode="General">
                  <c:v>3.6</c:v>
                </c:pt>
                <c:pt idx="113">
                  <c:v>0.4</c:v>
                </c:pt>
                <c:pt idx="114">
                  <c:v>1.4</c:v>
                </c:pt>
                <c:pt idx="115">
                  <c:v>0.3</c:v>
                </c:pt>
                <c:pt idx="116">
                  <c:v>0.2</c:v>
                </c:pt>
                <c:pt idx="117">
                  <c:v>0.2</c:v>
                </c:pt>
                <c:pt idx="118">
                  <c:v>0.2</c:v>
                </c:pt>
                <c:pt idx="119">
                  <c:v>0.4</c:v>
                </c:pt>
                <c:pt idx="120">
                  <c:v>0.5</c:v>
                </c:pt>
                <c:pt idx="121" formatCode="General">
                  <c:v>0.6</c:v>
                </c:pt>
                <c:pt idx="122">
                  <c:v>0.3</c:v>
                </c:pt>
                <c:pt idx="123">
                  <c:v>0.3</c:v>
                </c:pt>
                <c:pt idx="124">
                  <c:v>0.2</c:v>
                </c:pt>
                <c:pt idx="125">
                  <c:v>0.3</c:v>
                </c:pt>
                <c:pt idx="126">
                  <c:v>0.2</c:v>
                </c:pt>
                <c:pt idx="127">
                  <c:v>0.2</c:v>
                </c:pt>
                <c:pt idx="128">
                  <c:v>0.2</c:v>
                </c:pt>
                <c:pt idx="129">
                  <c:v>0.2</c:v>
                </c:pt>
                <c:pt idx="130">
                  <c:v>0.3</c:v>
                </c:pt>
                <c:pt idx="131">
                  <c:v>1.3</c:v>
                </c:pt>
                <c:pt idx="132">
                  <c:v>0.2</c:v>
                </c:pt>
                <c:pt idx="133">
                  <c:v>0.4</c:v>
                </c:pt>
                <c:pt idx="134">
                  <c:v>0.7</c:v>
                </c:pt>
                <c:pt idx="135">
                  <c:v>0.3</c:v>
                </c:pt>
                <c:pt idx="136" formatCode="General">
                  <c:v>1.8</c:v>
                </c:pt>
                <c:pt idx="137">
                  <c:v>1</c:v>
                </c:pt>
                <c:pt idx="138">
                  <c:v>0.2</c:v>
                </c:pt>
                <c:pt idx="139">
                  <c:v>0.2</c:v>
                </c:pt>
                <c:pt idx="140">
                  <c:v>0.1</c:v>
                </c:pt>
                <c:pt idx="141">
                  <c:v>0.2</c:v>
                </c:pt>
                <c:pt idx="142">
                  <c:v>0.3</c:v>
                </c:pt>
                <c:pt idx="143">
                  <c:v>0.7</c:v>
                </c:pt>
                <c:pt idx="144">
                  <c:v>0.2</c:v>
                </c:pt>
                <c:pt idx="145">
                  <c:v>0.4</c:v>
                </c:pt>
                <c:pt idx="146">
                  <c:v>0.2</c:v>
                </c:pt>
                <c:pt idx="147">
                  <c:v>0.3</c:v>
                </c:pt>
                <c:pt idx="148">
                  <c:v>0.7</c:v>
                </c:pt>
                <c:pt idx="149">
                  <c:v>0.5</c:v>
                </c:pt>
                <c:pt idx="150">
                  <c:v>0.5</c:v>
                </c:pt>
                <c:pt idx="151">
                  <c:v>0.2</c:v>
                </c:pt>
                <c:pt idx="152">
                  <c:v>0.4</c:v>
                </c:pt>
                <c:pt idx="153">
                  <c:v>0.2</c:v>
                </c:pt>
                <c:pt idx="154">
                  <c:v>0.3</c:v>
                </c:pt>
                <c:pt idx="155">
                  <c:v>0.7</c:v>
                </c:pt>
                <c:pt idx="156" formatCode="General">
                  <c:v>0.4</c:v>
                </c:pt>
                <c:pt idx="157">
                  <c:v>0.5</c:v>
                </c:pt>
                <c:pt idx="158">
                  <c:v>0.2</c:v>
                </c:pt>
                <c:pt idx="159">
                  <c:v>0.3</c:v>
                </c:pt>
                <c:pt idx="160">
                  <c:v>0.3</c:v>
                </c:pt>
                <c:pt idx="161" formatCode="General">
                  <c:v>4.3</c:v>
                </c:pt>
                <c:pt idx="162">
                  <c:v>0.6</c:v>
                </c:pt>
                <c:pt idx="163">
                  <c:v>0.5</c:v>
                </c:pt>
                <c:pt idx="164">
                  <c:v>0.5</c:v>
                </c:pt>
                <c:pt idx="165">
                  <c:v>0.3</c:v>
                </c:pt>
                <c:pt idx="166">
                  <c:v>0.3</c:v>
                </c:pt>
                <c:pt idx="167">
                  <c:v>0.6</c:v>
                </c:pt>
                <c:pt idx="168">
                  <c:v>0.3</c:v>
                </c:pt>
                <c:pt idx="169">
                  <c:v>0.3</c:v>
                </c:pt>
                <c:pt idx="170">
                  <c:v>0.3</c:v>
                </c:pt>
                <c:pt idx="171">
                  <c:v>0.3</c:v>
                </c:pt>
                <c:pt idx="172">
                  <c:v>0.4</c:v>
                </c:pt>
                <c:pt idx="173">
                  <c:v>0.3</c:v>
                </c:pt>
                <c:pt idx="174">
                  <c:v>0.3</c:v>
                </c:pt>
                <c:pt idx="175">
                  <c:v>0.3</c:v>
                </c:pt>
                <c:pt idx="176">
                  <c:v>0.4</c:v>
                </c:pt>
                <c:pt idx="177">
                  <c:v>0.6</c:v>
                </c:pt>
                <c:pt idx="178">
                  <c:v>0.2</c:v>
                </c:pt>
                <c:pt idx="179">
                  <c:v>0.3</c:v>
                </c:pt>
                <c:pt idx="180">
                  <c:v>0.3</c:v>
                </c:pt>
                <c:pt idx="181">
                  <c:v>0.4</c:v>
                </c:pt>
                <c:pt idx="182">
                  <c:v>0.3</c:v>
                </c:pt>
              </c:numCache>
            </c:numRef>
          </c:yVal>
          <c:smooth val="0"/>
          <c:extLst xmlns:c16r2="http://schemas.microsoft.com/office/drawing/2015/06/chart">
            <c:ext xmlns:c16="http://schemas.microsoft.com/office/drawing/2014/chart" uri="{C3380CC4-5D6E-409C-BE32-E72D297353CC}">
              <c16:uniqueId val="{00000000-6B29-4D1B-906A-95B40A544DF4}"/>
            </c:ext>
          </c:extLst>
        </c:ser>
        <c:ser>
          <c:idx val="1"/>
          <c:order val="1"/>
          <c:tx>
            <c:v>Mar - Apr 2017</c:v>
          </c:tx>
          <c:spPr>
            <a:ln w="25400" cap="rnd">
              <a:noFill/>
              <a:round/>
            </a:ln>
            <a:effectLst/>
          </c:spPr>
          <c:marker>
            <c:symbol val="circle"/>
            <c:size val="6"/>
            <c:spPr>
              <a:solidFill>
                <a:schemeClr val="accent2"/>
              </a:solidFill>
              <a:ln w="9525">
                <a:solidFill>
                  <a:schemeClr val="accent2"/>
                </a:solidFill>
              </a:ln>
              <a:effectLst/>
            </c:spPr>
          </c:marker>
          <c:xVal>
            <c:numRef>
              <c:f>'All Functional only_ForR'!$AK$185:$AK$225</c:f>
              <c:numCache>
                <c:formatCode>General</c:formatCode>
                <c:ptCount val="41"/>
                <c:pt idx="0">
                  <c:v>19.2</c:v>
                </c:pt>
                <c:pt idx="1">
                  <c:v>19</c:v>
                </c:pt>
                <c:pt idx="2">
                  <c:v>19</c:v>
                </c:pt>
                <c:pt idx="3">
                  <c:v>19.2</c:v>
                </c:pt>
                <c:pt idx="4">
                  <c:v>19.2</c:v>
                </c:pt>
                <c:pt idx="6">
                  <c:v>19.2</c:v>
                </c:pt>
                <c:pt idx="7">
                  <c:v>39</c:v>
                </c:pt>
                <c:pt idx="8">
                  <c:v>19.2</c:v>
                </c:pt>
                <c:pt idx="9">
                  <c:v>19.100000000000001</c:v>
                </c:pt>
                <c:pt idx="10">
                  <c:v>35</c:v>
                </c:pt>
                <c:pt idx="11">
                  <c:v>19.100000000000001</c:v>
                </c:pt>
                <c:pt idx="12">
                  <c:v>19.5</c:v>
                </c:pt>
                <c:pt idx="13">
                  <c:v>19.399999999999999</c:v>
                </c:pt>
                <c:pt idx="14">
                  <c:v>18.8</c:v>
                </c:pt>
                <c:pt idx="15">
                  <c:v>46</c:v>
                </c:pt>
                <c:pt idx="16">
                  <c:v>18.8</c:v>
                </c:pt>
                <c:pt idx="17">
                  <c:v>18.3</c:v>
                </c:pt>
                <c:pt idx="18">
                  <c:v>60</c:v>
                </c:pt>
                <c:pt idx="19">
                  <c:v>18.600000000000001</c:v>
                </c:pt>
                <c:pt idx="20">
                  <c:v>19.3</c:v>
                </c:pt>
                <c:pt idx="21">
                  <c:v>19.5</c:v>
                </c:pt>
                <c:pt idx="22">
                  <c:v>19.2</c:v>
                </c:pt>
                <c:pt idx="23">
                  <c:v>18.899999999999999</c:v>
                </c:pt>
                <c:pt idx="24">
                  <c:v>19</c:v>
                </c:pt>
                <c:pt idx="25">
                  <c:v>19.3</c:v>
                </c:pt>
                <c:pt idx="26">
                  <c:v>19</c:v>
                </c:pt>
                <c:pt idx="27">
                  <c:v>19</c:v>
                </c:pt>
                <c:pt idx="28">
                  <c:v>18.899999999999999</c:v>
                </c:pt>
                <c:pt idx="29">
                  <c:v>19.2</c:v>
                </c:pt>
                <c:pt idx="30">
                  <c:v>19.3</c:v>
                </c:pt>
                <c:pt idx="31">
                  <c:v>18.8</c:v>
                </c:pt>
                <c:pt idx="32">
                  <c:v>19.3</c:v>
                </c:pt>
                <c:pt idx="34">
                  <c:v>19.3</c:v>
                </c:pt>
                <c:pt idx="35">
                  <c:v>19.3</c:v>
                </c:pt>
                <c:pt idx="36">
                  <c:v>19.3</c:v>
                </c:pt>
                <c:pt idx="37">
                  <c:v>18.8</c:v>
                </c:pt>
                <c:pt idx="39">
                  <c:v>19.600000000000001</c:v>
                </c:pt>
              </c:numCache>
            </c:numRef>
          </c:xVal>
          <c:yVal>
            <c:numRef>
              <c:f>'All Functional only_ForR'!$AJ$185:$AJ$225</c:f>
              <c:numCache>
                <c:formatCode>General</c:formatCode>
                <c:ptCount val="41"/>
                <c:pt idx="0">
                  <c:v>1.5</c:v>
                </c:pt>
                <c:pt idx="1">
                  <c:v>2.2999999999999998</c:v>
                </c:pt>
                <c:pt idx="2">
                  <c:v>12</c:v>
                </c:pt>
                <c:pt idx="3">
                  <c:v>3.5</c:v>
                </c:pt>
                <c:pt idx="4">
                  <c:v>0.9</c:v>
                </c:pt>
                <c:pt idx="5">
                  <c:v>3.5</c:v>
                </c:pt>
                <c:pt idx="6">
                  <c:v>1.8</c:v>
                </c:pt>
                <c:pt idx="7">
                  <c:v>8.5</c:v>
                </c:pt>
                <c:pt idx="8">
                  <c:v>0.6</c:v>
                </c:pt>
                <c:pt idx="9">
                  <c:v>5.3</c:v>
                </c:pt>
                <c:pt idx="10">
                  <c:v>8.5</c:v>
                </c:pt>
                <c:pt idx="11">
                  <c:v>0.9</c:v>
                </c:pt>
                <c:pt idx="12">
                  <c:v>11.7</c:v>
                </c:pt>
                <c:pt idx="13">
                  <c:v>0.8</c:v>
                </c:pt>
                <c:pt idx="14">
                  <c:v>5.5</c:v>
                </c:pt>
                <c:pt idx="15">
                  <c:v>14.3</c:v>
                </c:pt>
                <c:pt idx="16">
                  <c:v>0.5</c:v>
                </c:pt>
                <c:pt idx="17">
                  <c:v>0.5</c:v>
                </c:pt>
                <c:pt idx="18">
                  <c:v>30</c:v>
                </c:pt>
                <c:pt idx="19">
                  <c:v>2</c:v>
                </c:pt>
                <c:pt idx="20">
                  <c:v>1.7</c:v>
                </c:pt>
                <c:pt idx="21">
                  <c:v>0.2</c:v>
                </c:pt>
                <c:pt idx="22">
                  <c:v>1.9</c:v>
                </c:pt>
                <c:pt idx="23">
                  <c:v>2.5</c:v>
                </c:pt>
                <c:pt idx="24">
                  <c:v>0.6</c:v>
                </c:pt>
                <c:pt idx="25">
                  <c:v>0.5</c:v>
                </c:pt>
                <c:pt idx="26">
                  <c:v>0.1</c:v>
                </c:pt>
                <c:pt idx="27">
                  <c:v>0.1</c:v>
                </c:pt>
                <c:pt idx="28">
                  <c:v>0.6</c:v>
                </c:pt>
                <c:pt idx="29">
                  <c:v>0.3</c:v>
                </c:pt>
                <c:pt idx="30">
                  <c:v>0.2</c:v>
                </c:pt>
                <c:pt idx="31">
                  <c:v>0.5</c:v>
                </c:pt>
                <c:pt idx="32">
                  <c:v>0.5</c:v>
                </c:pt>
                <c:pt idx="33">
                  <c:v>0.2</c:v>
                </c:pt>
                <c:pt idx="34">
                  <c:v>1.1000000000000001</c:v>
                </c:pt>
                <c:pt idx="35">
                  <c:v>0.3</c:v>
                </c:pt>
                <c:pt idx="36">
                  <c:v>0.7</c:v>
                </c:pt>
                <c:pt idx="37">
                  <c:v>0.2</c:v>
                </c:pt>
                <c:pt idx="38">
                  <c:v>0.2</c:v>
                </c:pt>
                <c:pt idx="39">
                  <c:v>4.2</c:v>
                </c:pt>
                <c:pt idx="40">
                  <c:v>3.2</c:v>
                </c:pt>
              </c:numCache>
            </c:numRef>
          </c:yVal>
          <c:smooth val="0"/>
        </c:ser>
        <c:dLbls>
          <c:showLegendKey val="0"/>
          <c:showVal val="0"/>
          <c:showCatName val="0"/>
          <c:showSerName val="0"/>
          <c:showPercent val="0"/>
          <c:showBubbleSize val="0"/>
        </c:dLbls>
        <c:axId val="157845152"/>
        <c:axId val="157845544"/>
      </c:scatterChart>
      <c:valAx>
        <c:axId val="157845152"/>
        <c:scaling>
          <c:orientation val="minMax"/>
          <c:max val="21"/>
          <c:min val="18"/>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dirty="0" smtClean="0">
                    <a:solidFill>
                      <a:sysClr val="windowText" lastClr="000000"/>
                    </a:solidFill>
                  </a:rPr>
                  <a:t>CDOM</a:t>
                </a:r>
                <a:r>
                  <a:rPr lang="en-US" sz="1800" baseline="0" dirty="0" smtClean="0">
                    <a:solidFill>
                      <a:sysClr val="windowText" lastClr="000000"/>
                    </a:solidFill>
                  </a:rPr>
                  <a:t> fluorimeter</a:t>
                </a:r>
                <a:endParaRPr lang="en-US" sz="1800" dirty="0">
                  <a:solidFill>
                    <a:sysClr val="windowText" lastClr="000000"/>
                  </a:solidFill>
                </a:endParaRPr>
              </a:p>
            </c:rich>
          </c:tx>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7845544"/>
        <c:crosses val="autoZero"/>
        <c:crossBetween val="midCat"/>
      </c:valAx>
      <c:valAx>
        <c:axId val="157845544"/>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Tryptophan (QSU)</a:t>
                </a: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7845152"/>
        <c:crosses val="autoZero"/>
        <c:crossBetween val="midCat"/>
      </c:valAx>
      <c:spPr>
        <a:solidFill>
          <a:sysClr val="window" lastClr="FFFFFF"/>
        </a:solidFill>
        <a:ln w="57150">
          <a:solidFill>
            <a:srgbClr val="AB097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191410170585125E-2"/>
          <c:y val="0.10252525485508072"/>
          <c:w val="0.89144935104736445"/>
          <c:h val="0.83985416799841306"/>
        </c:manualLayout>
      </c:layout>
      <c:scatterChart>
        <c:scatterStyle val="lineMarker"/>
        <c:varyColors val="0"/>
        <c:ser>
          <c:idx val="0"/>
          <c:order val="0"/>
          <c:tx>
            <c:v>Sept - Dec 2016 (Dry)</c:v>
          </c:tx>
          <c:spPr>
            <a:ln w="25400" cap="rnd">
              <a:noFill/>
              <a:round/>
            </a:ln>
            <a:effectLst/>
          </c:spPr>
          <c:marker>
            <c:symbol val="circle"/>
            <c:size val="5"/>
            <c:spPr>
              <a:solidFill>
                <a:schemeClr val="accent1"/>
              </a:solidFill>
              <a:ln w="9525">
                <a:solidFill>
                  <a:schemeClr val="accent1"/>
                </a:solidFill>
              </a:ln>
              <a:effectLst/>
            </c:spPr>
          </c:marker>
          <c:xVal>
            <c:numRef>
              <c:f>'[Anaylsis for IAH.xlsx]All Functional only_ForR'!$AI$2:$AI$184</c:f>
              <c:numCache>
                <c:formatCode>0.00</c:formatCode>
                <c:ptCount val="183"/>
                <c:pt idx="0">
                  <c:v>26.8</c:v>
                </c:pt>
                <c:pt idx="1">
                  <c:v>25</c:v>
                </c:pt>
                <c:pt idx="2">
                  <c:v>26.7</c:v>
                </c:pt>
                <c:pt idx="3">
                  <c:v>26.7</c:v>
                </c:pt>
                <c:pt idx="4">
                  <c:v>26.7</c:v>
                </c:pt>
                <c:pt idx="5" formatCode="General">
                  <c:v>20.9</c:v>
                </c:pt>
                <c:pt idx="6">
                  <c:v>27</c:v>
                </c:pt>
                <c:pt idx="7">
                  <c:v>26.6</c:v>
                </c:pt>
                <c:pt idx="8" formatCode="General">
                  <c:v>29.3</c:v>
                </c:pt>
                <c:pt idx="9">
                  <c:v>26.6</c:v>
                </c:pt>
                <c:pt idx="10">
                  <c:v>26.9</c:v>
                </c:pt>
                <c:pt idx="11" formatCode="General">
                  <c:v>24.6</c:v>
                </c:pt>
                <c:pt idx="12">
                  <c:v>27.1</c:v>
                </c:pt>
                <c:pt idx="13">
                  <c:v>28.2</c:v>
                </c:pt>
                <c:pt idx="14" formatCode="General">
                  <c:v>26.7</c:v>
                </c:pt>
                <c:pt idx="15">
                  <c:v>28.2</c:v>
                </c:pt>
                <c:pt idx="16">
                  <c:v>27.3</c:v>
                </c:pt>
                <c:pt idx="17" formatCode="General">
                  <c:v>26.2</c:v>
                </c:pt>
                <c:pt idx="18">
                  <c:v>26.5</c:v>
                </c:pt>
                <c:pt idx="19">
                  <c:v>26.7</c:v>
                </c:pt>
                <c:pt idx="20">
                  <c:v>27.4</c:v>
                </c:pt>
                <c:pt idx="21" formatCode="General">
                  <c:v>24.1</c:v>
                </c:pt>
                <c:pt idx="22">
                  <c:v>26.4</c:v>
                </c:pt>
                <c:pt idx="23">
                  <c:v>26.7</c:v>
                </c:pt>
                <c:pt idx="24">
                  <c:v>27.2</c:v>
                </c:pt>
                <c:pt idx="25">
                  <c:v>26.7</c:v>
                </c:pt>
                <c:pt idx="26">
                  <c:v>27.1</c:v>
                </c:pt>
                <c:pt idx="27" formatCode="General">
                  <c:v>24.2</c:v>
                </c:pt>
                <c:pt idx="28">
                  <c:v>28.5</c:v>
                </c:pt>
                <c:pt idx="29">
                  <c:v>27.4</c:v>
                </c:pt>
                <c:pt idx="30">
                  <c:v>26.7</c:v>
                </c:pt>
                <c:pt idx="31">
                  <c:v>28.2</c:v>
                </c:pt>
                <c:pt idx="32">
                  <c:v>27.2</c:v>
                </c:pt>
                <c:pt idx="33">
                  <c:v>28.3</c:v>
                </c:pt>
                <c:pt idx="34" formatCode="General">
                  <c:v>24.9</c:v>
                </c:pt>
                <c:pt idx="35">
                  <c:v>27.7</c:v>
                </c:pt>
                <c:pt idx="36">
                  <c:v>27.7</c:v>
                </c:pt>
                <c:pt idx="37">
                  <c:v>27.6</c:v>
                </c:pt>
                <c:pt idx="38">
                  <c:v>28.6</c:v>
                </c:pt>
                <c:pt idx="39">
                  <c:v>28</c:v>
                </c:pt>
                <c:pt idx="40">
                  <c:v>26.5</c:v>
                </c:pt>
                <c:pt idx="41">
                  <c:v>26.2</c:v>
                </c:pt>
                <c:pt idx="42">
                  <c:v>26.9</c:v>
                </c:pt>
                <c:pt idx="43" formatCode="General">
                  <c:v>26.7</c:v>
                </c:pt>
                <c:pt idx="44">
                  <c:v>27.2</c:v>
                </c:pt>
                <c:pt idx="45">
                  <c:v>26.6</c:v>
                </c:pt>
                <c:pt idx="46">
                  <c:v>26.5</c:v>
                </c:pt>
                <c:pt idx="47" formatCode="General">
                  <c:v>24.9</c:v>
                </c:pt>
                <c:pt idx="48">
                  <c:v>27.6</c:v>
                </c:pt>
                <c:pt idx="49">
                  <c:v>27.2</c:v>
                </c:pt>
                <c:pt idx="50">
                  <c:v>26.8</c:v>
                </c:pt>
                <c:pt idx="51">
                  <c:v>27.3</c:v>
                </c:pt>
                <c:pt idx="52">
                  <c:v>27</c:v>
                </c:pt>
                <c:pt idx="53">
                  <c:v>25.2</c:v>
                </c:pt>
                <c:pt idx="54">
                  <c:v>25.3</c:v>
                </c:pt>
                <c:pt idx="55">
                  <c:v>26.3</c:v>
                </c:pt>
                <c:pt idx="56">
                  <c:v>26.1</c:v>
                </c:pt>
                <c:pt idx="57">
                  <c:v>26.8</c:v>
                </c:pt>
                <c:pt idx="58">
                  <c:v>27.8</c:v>
                </c:pt>
                <c:pt idx="59">
                  <c:v>27</c:v>
                </c:pt>
                <c:pt idx="60" formatCode="General">
                  <c:v>26.7</c:v>
                </c:pt>
                <c:pt idx="61">
                  <c:v>26.2</c:v>
                </c:pt>
                <c:pt idx="62" formatCode="General">
                  <c:v>24.3</c:v>
                </c:pt>
                <c:pt idx="63">
                  <c:v>27.1</c:v>
                </c:pt>
                <c:pt idx="64" formatCode="0.0">
                  <c:v>23</c:v>
                </c:pt>
                <c:pt idx="65">
                  <c:v>25.6</c:v>
                </c:pt>
                <c:pt idx="66">
                  <c:v>25.8</c:v>
                </c:pt>
                <c:pt idx="67" formatCode="0.0">
                  <c:v>24.1</c:v>
                </c:pt>
                <c:pt idx="68">
                  <c:v>27.3</c:v>
                </c:pt>
                <c:pt idx="69">
                  <c:v>27.2</c:v>
                </c:pt>
                <c:pt idx="70">
                  <c:v>26.8</c:v>
                </c:pt>
                <c:pt idx="71">
                  <c:v>27</c:v>
                </c:pt>
                <c:pt idx="72">
                  <c:v>27.9</c:v>
                </c:pt>
                <c:pt idx="73">
                  <c:v>27.5</c:v>
                </c:pt>
                <c:pt idx="74">
                  <c:v>25.6</c:v>
                </c:pt>
                <c:pt idx="75">
                  <c:v>26.3</c:v>
                </c:pt>
                <c:pt idx="76">
                  <c:v>27</c:v>
                </c:pt>
                <c:pt idx="77">
                  <c:v>27.1</c:v>
                </c:pt>
                <c:pt idx="78">
                  <c:v>28</c:v>
                </c:pt>
                <c:pt idx="79">
                  <c:v>26.1</c:v>
                </c:pt>
                <c:pt idx="80">
                  <c:v>26.9</c:v>
                </c:pt>
                <c:pt idx="81">
                  <c:v>28.7</c:v>
                </c:pt>
                <c:pt idx="82">
                  <c:v>24.8</c:v>
                </c:pt>
                <c:pt idx="83">
                  <c:v>24.6</c:v>
                </c:pt>
                <c:pt idx="84">
                  <c:v>24.4</c:v>
                </c:pt>
                <c:pt idx="85">
                  <c:v>24.6</c:v>
                </c:pt>
                <c:pt idx="86">
                  <c:v>23.9</c:v>
                </c:pt>
                <c:pt idx="87">
                  <c:v>24.7</c:v>
                </c:pt>
                <c:pt idx="88">
                  <c:v>25.4</c:v>
                </c:pt>
                <c:pt idx="89">
                  <c:v>23.9</c:v>
                </c:pt>
                <c:pt idx="90">
                  <c:v>24.7</c:v>
                </c:pt>
                <c:pt idx="91" formatCode="0.0">
                  <c:v>22</c:v>
                </c:pt>
                <c:pt idx="92">
                  <c:v>24.2</c:v>
                </c:pt>
                <c:pt idx="93">
                  <c:v>24.9</c:v>
                </c:pt>
                <c:pt idx="94">
                  <c:v>23.8</c:v>
                </c:pt>
                <c:pt idx="95">
                  <c:v>24.1</c:v>
                </c:pt>
                <c:pt idx="96">
                  <c:v>24</c:v>
                </c:pt>
                <c:pt idx="97">
                  <c:v>24.2</c:v>
                </c:pt>
                <c:pt idx="98">
                  <c:v>24.5</c:v>
                </c:pt>
                <c:pt idx="99">
                  <c:v>23.9</c:v>
                </c:pt>
                <c:pt idx="100">
                  <c:v>24.6</c:v>
                </c:pt>
                <c:pt idx="101" formatCode="General">
                  <c:v>25.9</c:v>
                </c:pt>
                <c:pt idx="102">
                  <c:v>24.8</c:v>
                </c:pt>
                <c:pt idx="103">
                  <c:v>24.1</c:v>
                </c:pt>
                <c:pt idx="104">
                  <c:v>25.2</c:v>
                </c:pt>
                <c:pt idx="105">
                  <c:v>24.9</c:v>
                </c:pt>
                <c:pt idx="106">
                  <c:v>25.6</c:v>
                </c:pt>
                <c:pt idx="107">
                  <c:v>24.7</c:v>
                </c:pt>
                <c:pt idx="108">
                  <c:v>24.4</c:v>
                </c:pt>
                <c:pt idx="109">
                  <c:v>24</c:v>
                </c:pt>
                <c:pt idx="110">
                  <c:v>24.1</c:v>
                </c:pt>
                <c:pt idx="111">
                  <c:v>24</c:v>
                </c:pt>
                <c:pt idx="112" formatCode="General">
                  <c:v>24.6</c:v>
                </c:pt>
                <c:pt idx="113">
                  <c:v>25.2</c:v>
                </c:pt>
                <c:pt idx="114">
                  <c:v>24.1</c:v>
                </c:pt>
                <c:pt idx="115">
                  <c:v>27.9</c:v>
                </c:pt>
                <c:pt idx="116">
                  <c:v>27.4</c:v>
                </c:pt>
                <c:pt idx="117">
                  <c:v>27.3</c:v>
                </c:pt>
                <c:pt idx="118">
                  <c:v>27.7</c:v>
                </c:pt>
                <c:pt idx="119">
                  <c:v>27.9</c:v>
                </c:pt>
                <c:pt idx="120">
                  <c:v>28.3</c:v>
                </c:pt>
                <c:pt idx="121" formatCode="General">
                  <c:v>28.8</c:v>
                </c:pt>
                <c:pt idx="122">
                  <c:v>28.1</c:v>
                </c:pt>
                <c:pt idx="123">
                  <c:v>27.6</c:v>
                </c:pt>
                <c:pt idx="124">
                  <c:v>28.6</c:v>
                </c:pt>
                <c:pt idx="125">
                  <c:v>29.9</c:v>
                </c:pt>
                <c:pt idx="126">
                  <c:v>27.7</c:v>
                </c:pt>
                <c:pt idx="127">
                  <c:v>27.6</c:v>
                </c:pt>
                <c:pt idx="128">
                  <c:v>28.2</c:v>
                </c:pt>
                <c:pt idx="129">
                  <c:v>28.7</c:v>
                </c:pt>
                <c:pt idx="130">
                  <c:v>27.2</c:v>
                </c:pt>
                <c:pt idx="131">
                  <c:v>28.3</c:v>
                </c:pt>
                <c:pt idx="132">
                  <c:v>27.6</c:v>
                </c:pt>
                <c:pt idx="133">
                  <c:v>28.6</c:v>
                </c:pt>
                <c:pt idx="134">
                  <c:v>28.4</c:v>
                </c:pt>
                <c:pt idx="135">
                  <c:v>29.2</c:v>
                </c:pt>
                <c:pt idx="136" formatCode="General">
                  <c:v>27.7</c:v>
                </c:pt>
                <c:pt idx="137">
                  <c:v>29.1</c:v>
                </c:pt>
                <c:pt idx="138">
                  <c:v>28.2</c:v>
                </c:pt>
                <c:pt idx="139">
                  <c:v>28.3</c:v>
                </c:pt>
                <c:pt idx="140">
                  <c:v>27.6</c:v>
                </c:pt>
                <c:pt idx="141">
                  <c:v>29</c:v>
                </c:pt>
                <c:pt idx="142">
                  <c:v>28.7</c:v>
                </c:pt>
                <c:pt idx="143">
                  <c:v>28.7</c:v>
                </c:pt>
                <c:pt idx="144">
                  <c:v>27.6</c:v>
                </c:pt>
                <c:pt idx="145">
                  <c:v>27.6</c:v>
                </c:pt>
                <c:pt idx="146">
                  <c:v>27.7</c:v>
                </c:pt>
                <c:pt idx="147">
                  <c:v>24.4</c:v>
                </c:pt>
                <c:pt idx="148">
                  <c:v>25.6</c:v>
                </c:pt>
                <c:pt idx="149">
                  <c:v>25.8</c:v>
                </c:pt>
                <c:pt idx="150">
                  <c:v>25.5</c:v>
                </c:pt>
                <c:pt idx="151">
                  <c:v>25.3</c:v>
                </c:pt>
                <c:pt idx="152">
                  <c:v>24.9</c:v>
                </c:pt>
                <c:pt idx="153">
                  <c:v>25.5</c:v>
                </c:pt>
                <c:pt idx="154">
                  <c:v>24.6</c:v>
                </c:pt>
                <c:pt idx="155">
                  <c:v>24.8</c:v>
                </c:pt>
                <c:pt idx="156" formatCode="General">
                  <c:v>24.3</c:v>
                </c:pt>
                <c:pt idx="157">
                  <c:v>23.6</c:v>
                </c:pt>
                <c:pt idx="158">
                  <c:v>24.8</c:v>
                </c:pt>
                <c:pt idx="159">
                  <c:v>25.2</c:v>
                </c:pt>
                <c:pt idx="160">
                  <c:v>23.6</c:v>
                </c:pt>
                <c:pt idx="161" formatCode="General">
                  <c:v>21.1</c:v>
                </c:pt>
                <c:pt idx="162">
                  <c:v>24.1</c:v>
                </c:pt>
                <c:pt idx="163">
                  <c:v>22.4</c:v>
                </c:pt>
                <c:pt idx="164">
                  <c:v>22.4</c:v>
                </c:pt>
                <c:pt idx="165">
                  <c:v>23.4</c:v>
                </c:pt>
                <c:pt idx="166">
                  <c:v>23.4</c:v>
                </c:pt>
                <c:pt idx="167">
                  <c:v>25.2</c:v>
                </c:pt>
                <c:pt idx="168">
                  <c:v>24</c:v>
                </c:pt>
                <c:pt idx="169">
                  <c:v>24.3</c:v>
                </c:pt>
                <c:pt idx="170">
                  <c:v>24.9</c:v>
                </c:pt>
                <c:pt idx="171">
                  <c:v>24.8</c:v>
                </c:pt>
                <c:pt idx="172">
                  <c:v>24.6</c:v>
                </c:pt>
                <c:pt idx="173">
                  <c:v>25.1</c:v>
                </c:pt>
                <c:pt idx="174">
                  <c:v>25.2</c:v>
                </c:pt>
                <c:pt idx="175">
                  <c:v>24.4</c:v>
                </c:pt>
                <c:pt idx="176">
                  <c:v>23.1</c:v>
                </c:pt>
                <c:pt idx="177">
                  <c:v>23.6</c:v>
                </c:pt>
                <c:pt idx="178">
                  <c:v>23.8</c:v>
                </c:pt>
                <c:pt idx="179">
                  <c:v>24.7</c:v>
                </c:pt>
                <c:pt idx="180">
                  <c:v>24.3</c:v>
                </c:pt>
                <c:pt idx="181">
                  <c:v>23.3</c:v>
                </c:pt>
                <c:pt idx="182">
                  <c:v>24.9</c:v>
                </c:pt>
              </c:numCache>
            </c:numRef>
          </c:xVal>
          <c:yVal>
            <c:numRef>
              <c:f>'[Anaylsis for IAH.xlsx]All Functional only_ForR'!$AJ$2:$AJ$184</c:f>
              <c:numCache>
                <c:formatCode>0.00</c:formatCode>
                <c:ptCount val="183"/>
                <c:pt idx="0">
                  <c:v>0.7</c:v>
                </c:pt>
                <c:pt idx="1">
                  <c:v>1.4</c:v>
                </c:pt>
                <c:pt idx="2">
                  <c:v>1.1000000000000001</c:v>
                </c:pt>
                <c:pt idx="3">
                  <c:v>1</c:v>
                </c:pt>
                <c:pt idx="4">
                  <c:v>0.7</c:v>
                </c:pt>
                <c:pt idx="5" formatCode="General">
                  <c:v>6.4</c:v>
                </c:pt>
                <c:pt idx="6">
                  <c:v>0.5</c:v>
                </c:pt>
                <c:pt idx="7">
                  <c:v>0.8</c:v>
                </c:pt>
                <c:pt idx="8" formatCode="General">
                  <c:v>8.5</c:v>
                </c:pt>
                <c:pt idx="9">
                  <c:v>0.8</c:v>
                </c:pt>
                <c:pt idx="10">
                  <c:v>1.9</c:v>
                </c:pt>
                <c:pt idx="11" formatCode="General">
                  <c:v>9.4</c:v>
                </c:pt>
                <c:pt idx="12">
                  <c:v>1</c:v>
                </c:pt>
                <c:pt idx="13">
                  <c:v>0.16</c:v>
                </c:pt>
                <c:pt idx="14" formatCode="General">
                  <c:v>4.8</c:v>
                </c:pt>
                <c:pt idx="15">
                  <c:v>0.7</c:v>
                </c:pt>
                <c:pt idx="16">
                  <c:v>1</c:v>
                </c:pt>
                <c:pt idx="17" formatCode="General">
                  <c:v>4.5</c:v>
                </c:pt>
                <c:pt idx="18">
                  <c:v>1</c:v>
                </c:pt>
                <c:pt idx="19">
                  <c:v>0.7</c:v>
                </c:pt>
                <c:pt idx="20">
                  <c:v>2</c:v>
                </c:pt>
                <c:pt idx="21" formatCode="General">
                  <c:v>4.8</c:v>
                </c:pt>
                <c:pt idx="22">
                  <c:v>3.4</c:v>
                </c:pt>
                <c:pt idx="23">
                  <c:v>1.4</c:v>
                </c:pt>
                <c:pt idx="24">
                  <c:v>0.5</c:v>
                </c:pt>
                <c:pt idx="25">
                  <c:v>0.5</c:v>
                </c:pt>
                <c:pt idx="26">
                  <c:v>0.5</c:v>
                </c:pt>
                <c:pt idx="27" formatCode="General">
                  <c:v>4.8</c:v>
                </c:pt>
                <c:pt idx="28">
                  <c:v>0.4</c:v>
                </c:pt>
                <c:pt idx="29">
                  <c:v>0.7</c:v>
                </c:pt>
                <c:pt idx="30">
                  <c:v>0.8</c:v>
                </c:pt>
                <c:pt idx="31">
                  <c:v>1</c:v>
                </c:pt>
                <c:pt idx="32">
                  <c:v>1.3</c:v>
                </c:pt>
                <c:pt idx="33">
                  <c:v>2.2999999999999998</c:v>
                </c:pt>
                <c:pt idx="34" formatCode="General">
                  <c:v>11.9</c:v>
                </c:pt>
                <c:pt idx="35">
                  <c:v>0.6</c:v>
                </c:pt>
                <c:pt idx="36">
                  <c:v>1.6</c:v>
                </c:pt>
                <c:pt idx="37">
                  <c:v>0.5</c:v>
                </c:pt>
                <c:pt idx="38">
                  <c:v>1.5</c:v>
                </c:pt>
                <c:pt idx="39">
                  <c:v>0.5</c:v>
                </c:pt>
                <c:pt idx="40">
                  <c:v>2.1</c:v>
                </c:pt>
                <c:pt idx="41">
                  <c:v>0.9</c:v>
                </c:pt>
                <c:pt idx="42">
                  <c:v>1</c:v>
                </c:pt>
                <c:pt idx="43" formatCode="General">
                  <c:v>4.3</c:v>
                </c:pt>
                <c:pt idx="44">
                  <c:v>0.2</c:v>
                </c:pt>
                <c:pt idx="45">
                  <c:v>0.4</c:v>
                </c:pt>
                <c:pt idx="46">
                  <c:v>0.3</c:v>
                </c:pt>
                <c:pt idx="47" formatCode="General">
                  <c:v>3.8</c:v>
                </c:pt>
                <c:pt idx="48">
                  <c:v>0.3</c:v>
                </c:pt>
                <c:pt idx="49">
                  <c:v>0.7</c:v>
                </c:pt>
                <c:pt idx="50">
                  <c:v>2.2999999999999998</c:v>
                </c:pt>
                <c:pt idx="51">
                  <c:v>0.2</c:v>
                </c:pt>
                <c:pt idx="52">
                  <c:v>0.2</c:v>
                </c:pt>
                <c:pt idx="53">
                  <c:v>0.3</c:v>
                </c:pt>
                <c:pt idx="54">
                  <c:v>0.4</c:v>
                </c:pt>
                <c:pt idx="55">
                  <c:v>0.1</c:v>
                </c:pt>
                <c:pt idx="56">
                  <c:v>0.5</c:v>
                </c:pt>
                <c:pt idx="57">
                  <c:v>0.6</c:v>
                </c:pt>
                <c:pt idx="58">
                  <c:v>0.5</c:v>
                </c:pt>
                <c:pt idx="59">
                  <c:v>0.3</c:v>
                </c:pt>
                <c:pt idx="60" formatCode="General">
                  <c:v>1.7</c:v>
                </c:pt>
                <c:pt idx="61">
                  <c:v>0.1</c:v>
                </c:pt>
                <c:pt idx="62" formatCode="0.0">
                  <c:v>2</c:v>
                </c:pt>
                <c:pt idx="63">
                  <c:v>0.4</c:v>
                </c:pt>
                <c:pt idx="64" formatCode="General">
                  <c:v>6.6</c:v>
                </c:pt>
                <c:pt idx="65">
                  <c:v>0.1</c:v>
                </c:pt>
                <c:pt idx="66">
                  <c:v>0.2</c:v>
                </c:pt>
                <c:pt idx="67" formatCode="0.0">
                  <c:v>3</c:v>
                </c:pt>
                <c:pt idx="68">
                  <c:v>0.2</c:v>
                </c:pt>
                <c:pt idx="69">
                  <c:v>0.2</c:v>
                </c:pt>
                <c:pt idx="70">
                  <c:v>0.5</c:v>
                </c:pt>
                <c:pt idx="71">
                  <c:v>0.3</c:v>
                </c:pt>
                <c:pt idx="72">
                  <c:v>0.7</c:v>
                </c:pt>
                <c:pt idx="73">
                  <c:v>0.1</c:v>
                </c:pt>
                <c:pt idx="74">
                  <c:v>0.2</c:v>
                </c:pt>
                <c:pt idx="75">
                  <c:v>0.8</c:v>
                </c:pt>
                <c:pt idx="76">
                  <c:v>0.5</c:v>
                </c:pt>
                <c:pt idx="77">
                  <c:v>0.3</c:v>
                </c:pt>
                <c:pt idx="78">
                  <c:v>0.7</c:v>
                </c:pt>
                <c:pt idx="79">
                  <c:v>0.1</c:v>
                </c:pt>
                <c:pt idx="80">
                  <c:v>0.3</c:v>
                </c:pt>
                <c:pt idx="81">
                  <c:v>0.7</c:v>
                </c:pt>
                <c:pt idx="82">
                  <c:v>0.3</c:v>
                </c:pt>
                <c:pt idx="83">
                  <c:v>0.4</c:v>
                </c:pt>
                <c:pt idx="84">
                  <c:v>0.3</c:v>
                </c:pt>
                <c:pt idx="85">
                  <c:v>0.3</c:v>
                </c:pt>
                <c:pt idx="86">
                  <c:v>0.5</c:v>
                </c:pt>
                <c:pt idx="87">
                  <c:v>0.2</c:v>
                </c:pt>
                <c:pt idx="88">
                  <c:v>0.3</c:v>
                </c:pt>
                <c:pt idx="89">
                  <c:v>0.3</c:v>
                </c:pt>
                <c:pt idx="90">
                  <c:v>1</c:v>
                </c:pt>
                <c:pt idx="91" formatCode="General">
                  <c:v>1.8</c:v>
                </c:pt>
                <c:pt idx="92">
                  <c:v>0.8</c:v>
                </c:pt>
                <c:pt idx="93">
                  <c:v>0.6</c:v>
                </c:pt>
                <c:pt idx="94">
                  <c:v>1.2</c:v>
                </c:pt>
                <c:pt idx="95">
                  <c:v>0.8</c:v>
                </c:pt>
                <c:pt idx="96">
                  <c:v>1.9</c:v>
                </c:pt>
                <c:pt idx="97">
                  <c:v>0.4</c:v>
                </c:pt>
                <c:pt idx="98">
                  <c:v>0.3</c:v>
                </c:pt>
                <c:pt idx="99">
                  <c:v>0.2</c:v>
                </c:pt>
                <c:pt idx="100">
                  <c:v>0.4</c:v>
                </c:pt>
                <c:pt idx="101" formatCode="General">
                  <c:v>0.3</c:v>
                </c:pt>
                <c:pt idx="102">
                  <c:v>0.2</c:v>
                </c:pt>
                <c:pt idx="103">
                  <c:v>0.3</c:v>
                </c:pt>
                <c:pt idx="104">
                  <c:v>0.3</c:v>
                </c:pt>
                <c:pt idx="105">
                  <c:v>0.3</c:v>
                </c:pt>
                <c:pt idx="106">
                  <c:v>0.2</c:v>
                </c:pt>
                <c:pt idx="107">
                  <c:v>0.2</c:v>
                </c:pt>
                <c:pt idx="108">
                  <c:v>0.2</c:v>
                </c:pt>
                <c:pt idx="109">
                  <c:v>0.3</c:v>
                </c:pt>
                <c:pt idx="110">
                  <c:v>0.2</c:v>
                </c:pt>
                <c:pt idx="111">
                  <c:v>0.3</c:v>
                </c:pt>
                <c:pt idx="112" formatCode="General">
                  <c:v>3.6</c:v>
                </c:pt>
                <c:pt idx="113">
                  <c:v>0.4</c:v>
                </c:pt>
                <c:pt idx="114">
                  <c:v>1.4</c:v>
                </c:pt>
                <c:pt idx="115">
                  <c:v>0.3</c:v>
                </c:pt>
                <c:pt idx="116">
                  <c:v>0.2</c:v>
                </c:pt>
                <c:pt idx="117">
                  <c:v>0.2</c:v>
                </c:pt>
                <c:pt idx="118">
                  <c:v>0.2</c:v>
                </c:pt>
                <c:pt idx="119">
                  <c:v>0.4</c:v>
                </c:pt>
                <c:pt idx="120">
                  <c:v>0.5</c:v>
                </c:pt>
                <c:pt idx="121" formatCode="General">
                  <c:v>0.6</c:v>
                </c:pt>
                <c:pt idx="122">
                  <c:v>0.3</c:v>
                </c:pt>
                <c:pt idx="123">
                  <c:v>0.3</c:v>
                </c:pt>
                <c:pt idx="124">
                  <c:v>0.2</c:v>
                </c:pt>
                <c:pt idx="125">
                  <c:v>0.3</c:v>
                </c:pt>
                <c:pt idx="126">
                  <c:v>0.2</c:v>
                </c:pt>
                <c:pt idx="127">
                  <c:v>0.2</c:v>
                </c:pt>
                <c:pt idx="128">
                  <c:v>0.2</c:v>
                </c:pt>
                <c:pt idx="129">
                  <c:v>0.2</c:v>
                </c:pt>
                <c:pt idx="130">
                  <c:v>0.3</c:v>
                </c:pt>
                <c:pt idx="131">
                  <c:v>1.3</c:v>
                </c:pt>
                <c:pt idx="132">
                  <c:v>0.2</c:v>
                </c:pt>
                <c:pt idx="133">
                  <c:v>0.4</c:v>
                </c:pt>
                <c:pt idx="134">
                  <c:v>0.7</c:v>
                </c:pt>
                <c:pt idx="135">
                  <c:v>0.3</c:v>
                </c:pt>
                <c:pt idx="136" formatCode="General">
                  <c:v>1.8</c:v>
                </c:pt>
                <c:pt idx="137">
                  <c:v>1</c:v>
                </c:pt>
                <c:pt idx="138">
                  <c:v>0.2</c:v>
                </c:pt>
                <c:pt idx="139">
                  <c:v>0.2</c:v>
                </c:pt>
                <c:pt idx="140">
                  <c:v>0.1</c:v>
                </c:pt>
                <c:pt idx="141">
                  <c:v>0.2</c:v>
                </c:pt>
                <c:pt idx="142">
                  <c:v>0.3</c:v>
                </c:pt>
                <c:pt idx="143">
                  <c:v>0.7</c:v>
                </c:pt>
                <c:pt idx="144">
                  <c:v>0.2</c:v>
                </c:pt>
                <c:pt idx="145">
                  <c:v>0.4</c:v>
                </c:pt>
                <c:pt idx="146">
                  <c:v>0.2</c:v>
                </c:pt>
                <c:pt idx="147">
                  <c:v>0.3</c:v>
                </c:pt>
                <c:pt idx="148">
                  <c:v>0.7</c:v>
                </c:pt>
                <c:pt idx="149">
                  <c:v>0.5</c:v>
                </c:pt>
                <c:pt idx="150">
                  <c:v>0.5</c:v>
                </c:pt>
                <c:pt idx="151">
                  <c:v>0.2</c:v>
                </c:pt>
                <c:pt idx="152">
                  <c:v>0.4</c:v>
                </c:pt>
                <c:pt idx="153">
                  <c:v>0.2</c:v>
                </c:pt>
                <c:pt idx="154">
                  <c:v>0.3</c:v>
                </c:pt>
                <c:pt idx="155">
                  <c:v>0.7</c:v>
                </c:pt>
                <c:pt idx="156" formatCode="General">
                  <c:v>0.4</c:v>
                </c:pt>
                <c:pt idx="157">
                  <c:v>0.5</c:v>
                </c:pt>
                <c:pt idx="158">
                  <c:v>0.2</c:v>
                </c:pt>
                <c:pt idx="159">
                  <c:v>0.3</c:v>
                </c:pt>
                <c:pt idx="160">
                  <c:v>0.3</c:v>
                </c:pt>
                <c:pt idx="161" formatCode="General">
                  <c:v>4.3</c:v>
                </c:pt>
                <c:pt idx="162">
                  <c:v>0.6</c:v>
                </c:pt>
                <c:pt idx="163">
                  <c:v>0.5</c:v>
                </c:pt>
                <c:pt idx="164">
                  <c:v>0.5</c:v>
                </c:pt>
                <c:pt idx="165">
                  <c:v>0.3</c:v>
                </c:pt>
                <c:pt idx="166">
                  <c:v>0.3</c:v>
                </c:pt>
                <c:pt idx="167">
                  <c:v>0.6</c:v>
                </c:pt>
                <c:pt idx="168">
                  <c:v>0.3</c:v>
                </c:pt>
                <c:pt idx="169">
                  <c:v>0.3</c:v>
                </c:pt>
                <c:pt idx="170">
                  <c:v>0.3</c:v>
                </c:pt>
                <c:pt idx="171">
                  <c:v>0.3</c:v>
                </c:pt>
                <c:pt idx="172">
                  <c:v>0.4</c:v>
                </c:pt>
                <c:pt idx="173">
                  <c:v>0.3</c:v>
                </c:pt>
                <c:pt idx="174">
                  <c:v>0.3</c:v>
                </c:pt>
                <c:pt idx="175">
                  <c:v>0.3</c:v>
                </c:pt>
                <c:pt idx="176">
                  <c:v>0.4</c:v>
                </c:pt>
                <c:pt idx="177">
                  <c:v>0.6</c:v>
                </c:pt>
                <c:pt idx="178">
                  <c:v>0.2</c:v>
                </c:pt>
                <c:pt idx="179">
                  <c:v>0.3</c:v>
                </c:pt>
                <c:pt idx="180">
                  <c:v>0.3</c:v>
                </c:pt>
                <c:pt idx="181">
                  <c:v>0.4</c:v>
                </c:pt>
                <c:pt idx="182">
                  <c:v>0.3</c:v>
                </c:pt>
              </c:numCache>
            </c:numRef>
          </c:yVal>
          <c:smooth val="0"/>
        </c:ser>
        <c:ser>
          <c:idx val="1"/>
          <c:order val="1"/>
          <c:tx>
            <c:v>Mar - Apr 2017 (Wet)</c:v>
          </c:tx>
          <c:spPr>
            <a:ln w="25400" cap="rnd">
              <a:noFill/>
              <a:round/>
            </a:ln>
            <a:effectLst/>
          </c:spPr>
          <c:marker>
            <c:symbol val="circle"/>
            <c:size val="5"/>
            <c:spPr>
              <a:solidFill>
                <a:schemeClr val="accent2"/>
              </a:solidFill>
              <a:ln w="9525">
                <a:solidFill>
                  <a:schemeClr val="accent2"/>
                </a:solidFill>
              </a:ln>
              <a:effectLst/>
            </c:spPr>
          </c:marker>
          <c:xVal>
            <c:numRef>
              <c:f>'[Anaylsis for IAH.xlsx]2017field_data(BLK)'!$P$3:$P$44</c:f>
              <c:numCache>
                <c:formatCode>General</c:formatCode>
                <c:ptCount val="42"/>
                <c:pt idx="0">
                  <c:v>27.2</c:v>
                </c:pt>
                <c:pt idx="1">
                  <c:v>27.7</c:v>
                </c:pt>
                <c:pt idx="2">
                  <c:v>28.133333333333336</c:v>
                </c:pt>
                <c:pt idx="3">
                  <c:v>27.5</c:v>
                </c:pt>
                <c:pt idx="4">
                  <c:v>27.133333333333336</c:v>
                </c:pt>
                <c:pt idx="5">
                  <c:v>26.766666666666666</c:v>
                </c:pt>
                <c:pt idx="6">
                  <c:v>26.600000000000005</c:v>
                </c:pt>
                <c:pt idx="7">
                  <c:v>27.233333333333334</c:v>
                </c:pt>
                <c:pt idx="8">
                  <c:v>24.266666666666666</c:v>
                </c:pt>
                <c:pt idx="9">
                  <c:v>27.799999999999997</c:v>
                </c:pt>
                <c:pt idx="10">
                  <c:v>27.566666666666666</c:v>
                </c:pt>
                <c:pt idx="11">
                  <c:v>24</c:v>
                </c:pt>
                <c:pt idx="12">
                  <c:v>26.100000000000005</c:v>
                </c:pt>
                <c:pt idx="13">
                  <c:v>23.3</c:v>
                </c:pt>
                <c:pt idx="14">
                  <c:v>26.599999999999998</c:v>
                </c:pt>
                <c:pt idx="15">
                  <c:v>27.233333333333334</c:v>
                </c:pt>
                <c:pt idx="16">
                  <c:v>26.3</c:v>
                </c:pt>
                <c:pt idx="17">
                  <c:v>27.3</c:v>
                </c:pt>
                <c:pt idx="18">
                  <c:v>27.15</c:v>
                </c:pt>
                <c:pt idx="19">
                  <c:v>27.266666666666666</c:v>
                </c:pt>
                <c:pt idx="20">
                  <c:v>28.166666666666668</c:v>
                </c:pt>
                <c:pt idx="21">
                  <c:v>24.099999999999998</c:v>
                </c:pt>
                <c:pt idx="22">
                  <c:v>23.866666666666664</c:v>
                </c:pt>
                <c:pt idx="23">
                  <c:v>23.8</c:v>
                </c:pt>
                <c:pt idx="24">
                  <c:v>24.100000000000005</c:v>
                </c:pt>
                <c:pt idx="25">
                  <c:v>27.166666666666668</c:v>
                </c:pt>
                <c:pt idx="26">
                  <c:v>25.333333333333332</c:v>
                </c:pt>
                <c:pt idx="27">
                  <c:v>25.033333333333331</c:v>
                </c:pt>
                <c:pt idx="28">
                  <c:v>25.100000000000005</c:v>
                </c:pt>
                <c:pt idx="29">
                  <c:v>24.5</c:v>
                </c:pt>
                <c:pt idx="30">
                  <c:v>24.5</c:v>
                </c:pt>
                <c:pt idx="31">
                  <c:v>24.066666666666663</c:v>
                </c:pt>
                <c:pt idx="32">
                  <c:v>24.8</c:v>
                </c:pt>
                <c:pt idx="33">
                  <c:v>23.933333333333334</c:v>
                </c:pt>
                <c:pt idx="34">
                  <c:v>24.3</c:v>
                </c:pt>
                <c:pt idx="35">
                  <c:v>23.2</c:v>
                </c:pt>
                <c:pt idx="36">
                  <c:v>24.899999999999995</c:v>
                </c:pt>
                <c:pt idx="37">
                  <c:v>23.799999999999997</c:v>
                </c:pt>
                <c:pt idx="38">
                  <c:v>24.2</c:v>
                </c:pt>
                <c:pt idx="39">
                  <c:v>24.266666666666666</c:v>
                </c:pt>
                <c:pt idx="40">
                  <c:v>24.166666666666668</c:v>
                </c:pt>
                <c:pt idx="41">
                  <c:v>23.55</c:v>
                </c:pt>
              </c:numCache>
            </c:numRef>
          </c:xVal>
          <c:yVal>
            <c:numRef>
              <c:f>'[Anaylsis for IAH.xlsx]2017field_data(BLK)'!$J$3:$J$44</c:f>
              <c:numCache>
                <c:formatCode>General</c:formatCode>
                <c:ptCount val="42"/>
                <c:pt idx="0">
                  <c:v>1.5</c:v>
                </c:pt>
                <c:pt idx="1">
                  <c:v>2.2999999999999998</c:v>
                </c:pt>
                <c:pt idx="2">
                  <c:v>12</c:v>
                </c:pt>
                <c:pt idx="3">
                  <c:v>3.5</c:v>
                </c:pt>
                <c:pt idx="4">
                  <c:v>0.9</c:v>
                </c:pt>
                <c:pt idx="5">
                  <c:v>3.5</c:v>
                </c:pt>
                <c:pt idx="6">
                  <c:v>1.8</c:v>
                </c:pt>
                <c:pt idx="7">
                  <c:v>1.5</c:v>
                </c:pt>
                <c:pt idx="8">
                  <c:v>8.5</c:v>
                </c:pt>
                <c:pt idx="9">
                  <c:v>0.6</c:v>
                </c:pt>
                <c:pt idx="10">
                  <c:v>5.3</c:v>
                </c:pt>
                <c:pt idx="11">
                  <c:v>8.5</c:v>
                </c:pt>
                <c:pt idx="12">
                  <c:v>0.9</c:v>
                </c:pt>
                <c:pt idx="13">
                  <c:v>11.7</c:v>
                </c:pt>
                <c:pt idx="14">
                  <c:v>0.8</c:v>
                </c:pt>
                <c:pt idx="15">
                  <c:v>5.5</c:v>
                </c:pt>
                <c:pt idx="16">
                  <c:v>14.3</c:v>
                </c:pt>
                <c:pt idx="17">
                  <c:v>0.5</c:v>
                </c:pt>
                <c:pt idx="18">
                  <c:v>0.5</c:v>
                </c:pt>
                <c:pt idx="19">
                  <c:v>30</c:v>
                </c:pt>
                <c:pt idx="20">
                  <c:v>2</c:v>
                </c:pt>
                <c:pt idx="21">
                  <c:v>1.7</c:v>
                </c:pt>
                <c:pt idx="22">
                  <c:v>0.2</c:v>
                </c:pt>
                <c:pt idx="23">
                  <c:v>1.9</c:v>
                </c:pt>
                <c:pt idx="24">
                  <c:v>2.5</c:v>
                </c:pt>
                <c:pt idx="25">
                  <c:v>0.6</c:v>
                </c:pt>
                <c:pt idx="26">
                  <c:v>0.5</c:v>
                </c:pt>
                <c:pt idx="27">
                  <c:v>0.1</c:v>
                </c:pt>
                <c:pt idx="28">
                  <c:v>0.1</c:v>
                </c:pt>
                <c:pt idx="29">
                  <c:v>0.6</c:v>
                </c:pt>
                <c:pt idx="30">
                  <c:v>0.3</c:v>
                </c:pt>
                <c:pt idx="31">
                  <c:v>0.2</c:v>
                </c:pt>
                <c:pt idx="32">
                  <c:v>0.5</c:v>
                </c:pt>
                <c:pt idx="33">
                  <c:v>0.5</c:v>
                </c:pt>
                <c:pt idx="34">
                  <c:v>0.2</c:v>
                </c:pt>
                <c:pt idx="35">
                  <c:v>1.1000000000000001</c:v>
                </c:pt>
                <c:pt idx="36">
                  <c:v>0.3</c:v>
                </c:pt>
                <c:pt idx="37">
                  <c:v>0.7</c:v>
                </c:pt>
                <c:pt idx="38">
                  <c:v>0.2</c:v>
                </c:pt>
                <c:pt idx="39">
                  <c:v>0.2</c:v>
                </c:pt>
                <c:pt idx="40">
                  <c:v>4.2</c:v>
                </c:pt>
                <c:pt idx="41">
                  <c:v>3.2</c:v>
                </c:pt>
              </c:numCache>
            </c:numRef>
          </c:yVal>
          <c:smooth val="0"/>
        </c:ser>
        <c:dLbls>
          <c:showLegendKey val="0"/>
          <c:showVal val="0"/>
          <c:showCatName val="0"/>
          <c:showSerName val="0"/>
          <c:showPercent val="0"/>
          <c:showBubbleSize val="0"/>
        </c:dLbls>
        <c:axId val="157846328"/>
        <c:axId val="157846720"/>
      </c:scatterChart>
      <c:valAx>
        <c:axId val="157846328"/>
        <c:scaling>
          <c:orientation val="minMax"/>
          <c:max val="30"/>
          <c:min val="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Temperature (C)</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7846720"/>
        <c:crosses val="autoZero"/>
        <c:crossBetween val="midCat"/>
      </c:valAx>
      <c:valAx>
        <c:axId val="1578467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Tryptophan-like Fluorescence (QSU)</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7846328"/>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2"/>
          <c:order val="0"/>
          <c:tx>
            <c:v>DOC</c:v>
          </c:tx>
          <c:spPr>
            <a:ln w="25400" cap="rnd">
              <a:noFill/>
              <a:round/>
            </a:ln>
            <a:effectLst/>
          </c:spPr>
          <c:marker>
            <c:symbol val="circle"/>
            <c:size val="6"/>
            <c:spPr>
              <a:solidFill>
                <a:schemeClr val="tx1"/>
              </a:solidFill>
              <a:ln w="9525">
                <a:solidFill>
                  <a:schemeClr val="accent3"/>
                </a:solidFill>
              </a:ln>
              <a:effectLst/>
            </c:spPr>
          </c:marker>
          <c:xVal>
            <c:numRef>
              <c:f>' DOC'!$M$6:$M$46</c:f>
              <c:numCache>
                <c:formatCode>General</c:formatCode>
                <c:ptCount val="41"/>
                <c:pt idx="0">
                  <c:v>1.75</c:v>
                </c:pt>
                <c:pt idx="1">
                  <c:v>1.61</c:v>
                </c:pt>
                <c:pt idx="2">
                  <c:v>4.09</c:v>
                </c:pt>
                <c:pt idx="3">
                  <c:v>1.4</c:v>
                </c:pt>
                <c:pt idx="4">
                  <c:v>1.1200000000000001</c:v>
                </c:pt>
                <c:pt idx="5">
                  <c:v>2.2999999999999998</c:v>
                </c:pt>
                <c:pt idx="6">
                  <c:v>1.18</c:v>
                </c:pt>
                <c:pt idx="7">
                  <c:v>2.23</c:v>
                </c:pt>
                <c:pt idx="8">
                  <c:v>0.92</c:v>
                </c:pt>
                <c:pt idx="9">
                  <c:v>2.65</c:v>
                </c:pt>
                <c:pt idx="10">
                  <c:v>2.5499999999999998</c:v>
                </c:pt>
                <c:pt idx="11">
                  <c:v>0.87</c:v>
                </c:pt>
                <c:pt idx="12">
                  <c:v>4.3600000000000003</c:v>
                </c:pt>
                <c:pt idx="13">
                  <c:v>1.95</c:v>
                </c:pt>
                <c:pt idx="14">
                  <c:v>4.88</c:v>
                </c:pt>
                <c:pt idx="15">
                  <c:v>3.52</c:v>
                </c:pt>
                <c:pt idx="16">
                  <c:v>0.97</c:v>
                </c:pt>
                <c:pt idx="17">
                  <c:v>1.1100000000000001</c:v>
                </c:pt>
                <c:pt idx="18">
                  <c:v>8.75</c:v>
                </c:pt>
                <c:pt idx="19">
                  <c:v>1.7</c:v>
                </c:pt>
                <c:pt idx="20">
                  <c:v>0.87</c:v>
                </c:pt>
                <c:pt idx="21">
                  <c:v>1.33</c:v>
                </c:pt>
                <c:pt idx="22">
                  <c:v>0.88</c:v>
                </c:pt>
                <c:pt idx="23">
                  <c:v>1.01</c:v>
                </c:pt>
                <c:pt idx="24">
                  <c:v>0.7</c:v>
                </c:pt>
                <c:pt idx="25">
                  <c:v>0.53</c:v>
                </c:pt>
                <c:pt idx="26">
                  <c:v>0.45</c:v>
                </c:pt>
                <c:pt idx="27">
                  <c:v>0.61</c:v>
                </c:pt>
                <c:pt idx="28">
                  <c:v>0.78</c:v>
                </c:pt>
                <c:pt idx="29">
                  <c:v>2</c:v>
                </c:pt>
                <c:pt idx="30">
                  <c:v>2.1</c:v>
                </c:pt>
                <c:pt idx="31">
                  <c:v>1.32</c:v>
                </c:pt>
                <c:pt idx="32">
                  <c:v>1.01</c:v>
                </c:pt>
                <c:pt idx="33">
                  <c:v>0.9</c:v>
                </c:pt>
                <c:pt idx="34">
                  <c:v>1.24</c:v>
                </c:pt>
                <c:pt idx="35">
                  <c:v>0.98</c:v>
                </c:pt>
                <c:pt idx="36">
                  <c:v>1.79</c:v>
                </c:pt>
                <c:pt idx="37">
                  <c:v>1.44</c:v>
                </c:pt>
                <c:pt idx="38">
                  <c:v>1.38</c:v>
                </c:pt>
                <c:pt idx="39">
                  <c:v>1.45</c:v>
                </c:pt>
                <c:pt idx="40">
                  <c:v>1.77</c:v>
                </c:pt>
              </c:numCache>
            </c:numRef>
          </c:xVal>
          <c:yVal>
            <c:numRef>
              <c:f>'All Functional only_ForR'!$AJ$185:$AJ$225</c:f>
              <c:numCache>
                <c:formatCode>General</c:formatCode>
                <c:ptCount val="41"/>
                <c:pt idx="0">
                  <c:v>1.5</c:v>
                </c:pt>
                <c:pt idx="1">
                  <c:v>2.2999999999999998</c:v>
                </c:pt>
                <c:pt idx="2">
                  <c:v>12</c:v>
                </c:pt>
                <c:pt idx="3">
                  <c:v>3.5</c:v>
                </c:pt>
                <c:pt idx="4">
                  <c:v>0.9</c:v>
                </c:pt>
                <c:pt idx="5">
                  <c:v>3.5</c:v>
                </c:pt>
                <c:pt idx="6">
                  <c:v>1.8</c:v>
                </c:pt>
                <c:pt idx="7">
                  <c:v>8.5</c:v>
                </c:pt>
                <c:pt idx="8">
                  <c:v>0.6</c:v>
                </c:pt>
                <c:pt idx="9">
                  <c:v>5.3</c:v>
                </c:pt>
                <c:pt idx="10">
                  <c:v>8.5</c:v>
                </c:pt>
                <c:pt idx="11">
                  <c:v>0.9</c:v>
                </c:pt>
                <c:pt idx="12">
                  <c:v>11.7</c:v>
                </c:pt>
                <c:pt idx="13">
                  <c:v>0.8</c:v>
                </c:pt>
                <c:pt idx="14">
                  <c:v>5.5</c:v>
                </c:pt>
                <c:pt idx="15">
                  <c:v>14.3</c:v>
                </c:pt>
                <c:pt idx="16">
                  <c:v>0.5</c:v>
                </c:pt>
                <c:pt idx="17">
                  <c:v>0.5</c:v>
                </c:pt>
                <c:pt idx="18">
                  <c:v>30</c:v>
                </c:pt>
                <c:pt idx="19">
                  <c:v>2</c:v>
                </c:pt>
                <c:pt idx="20">
                  <c:v>1.7</c:v>
                </c:pt>
                <c:pt idx="21">
                  <c:v>0.2</c:v>
                </c:pt>
                <c:pt idx="22">
                  <c:v>1.9</c:v>
                </c:pt>
                <c:pt idx="23">
                  <c:v>2.5</c:v>
                </c:pt>
                <c:pt idx="24">
                  <c:v>0.6</c:v>
                </c:pt>
                <c:pt idx="25">
                  <c:v>0.5</c:v>
                </c:pt>
                <c:pt idx="26">
                  <c:v>0.1</c:v>
                </c:pt>
                <c:pt idx="27">
                  <c:v>0.1</c:v>
                </c:pt>
                <c:pt idx="28">
                  <c:v>0.6</c:v>
                </c:pt>
                <c:pt idx="29">
                  <c:v>0.3</c:v>
                </c:pt>
                <c:pt idx="30">
                  <c:v>0.2</c:v>
                </c:pt>
                <c:pt idx="31">
                  <c:v>0.5</c:v>
                </c:pt>
                <c:pt idx="32">
                  <c:v>0.5</c:v>
                </c:pt>
                <c:pt idx="33">
                  <c:v>0.2</c:v>
                </c:pt>
                <c:pt idx="34">
                  <c:v>1.1000000000000001</c:v>
                </c:pt>
                <c:pt idx="35">
                  <c:v>0.3</c:v>
                </c:pt>
                <c:pt idx="36">
                  <c:v>0.7</c:v>
                </c:pt>
                <c:pt idx="37">
                  <c:v>0.2</c:v>
                </c:pt>
                <c:pt idx="38">
                  <c:v>0.2</c:v>
                </c:pt>
                <c:pt idx="39">
                  <c:v>4.2</c:v>
                </c:pt>
                <c:pt idx="40">
                  <c:v>3.2</c:v>
                </c:pt>
              </c:numCache>
            </c:numRef>
          </c:yVal>
          <c:smooth val="0"/>
        </c:ser>
        <c:dLbls>
          <c:showLegendKey val="0"/>
          <c:showVal val="0"/>
          <c:showCatName val="0"/>
          <c:showSerName val="0"/>
          <c:showPercent val="0"/>
          <c:showBubbleSize val="0"/>
        </c:dLbls>
        <c:axId val="158006976"/>
        <c:axId val="158007368"/>
      </c:scatterChart>
      <c:valAx>
        <c:axId val="158006976"/>
        <c:scaling>
          <c:orientation val="minMax"/>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DOC mg/l</a:t>
                </a:r>
              </a:p>
            </c:rich>
          </c:tx>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8007368"/>
        <c:crosses val="autoZero"/>
        <c:crossBetween val="midCat"/>
      </c:valAx>
      <c:valAx>
        <c:axId val="158007368"/>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Tryptophan (QSU)</a:t>
                </a: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8006976"/>
        <c:crosses val="autoZero"/>
        <c:crossBetween val="midCat"/>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2"/>
          <c:order val="0"/>
          <c:tx>
            <c:v>DOC</c:v>
          </c:tx>
          <c:spPr>
            <a:ln w="25400" cap="rnd">
              <a:noFill/>
              <a:round/>
            </a:ln>
            <a:effectLst/>
          </c:spPr>
          <c:marker>
            <c:symbol val="circle"/>
            <c:size val="6"/>
            <c:spPr>
              <a:solidFill>
                <a:schemeClr val="tx1"/>
              </a:solidFill>
              <a:ln w="9525">
                <a:solidFill>
                  <a:schemeClr val="accent3"/>
                </a:solidFill>
              </a:ln>
              <a:effectLst/>
            </c:spPr>
          </c:marker>
          <c:xVal>
            <c:numRef>
              <c:f>' DOC'!$M$6:$M$46</c:f>
              <c:numCache>
                <c:formatCode>General</c:formatCode>
                <c:ptCount val="41"/>
                <c:pt idx="0">
                  <c:v>1.75</c:v>
                </c:pt>
                <c:pt idx="1">
                  <c:v>1.61</c:v>
                </c:pt>
                <c:pt idx="2">
                  <c:v>4.09</c:v>
                </c:pt>
                <c:pt idx="3">
                  <c:v>1.4</c:v>
                </c:pt>
                <c:pt idx="4">
                  <c:v>1.1200000000000001</c:v>
                </c:pt>
                <c:pt idx="5">
                  <c:v>2.2999999999999998</c:v>
                </c:pt>
                <c:pt idx="6">
                  <c:v>1.18</c:v>
                </c:pt>
                <c:pt idx="7">
                  <c:v>2.23</c:v>
                </c:pt>
                <c:pt idx="8">
                  <c:v>0.92</c:v>
                </c:pt>
                <c:pt idx="9">
                  <c:v>2.65</c:v>
                </c:pt>
                <c:pt idx="10">
                  <c:v>2.5499999999999998</c:v>
                </c:pt>
                <c:pt idx="11">
                  <c:v>0.87</c:v>
                </c:pt>
                <c:pt idx="12">
                  <c:v>4.3600000000000003</c:v>
                </c:pt>
                <c:pt idx="13">
                  <c:v>1.95</c:v>
                </c:pt>
                <c:pt idx="14">
                  <c:v>4.88</c:v>
                </c:pt>
                <c:pt idx="15">
                  <c:v>3.52</c:v>
                </c:pt>
                <c:pt idx="16">
                  <c:v>0.97</c:v>
                </c:pt>
                <c:pt idx="17">
                  <c:v>1.1100000000000001</c:v>
                </c:pt>
                <c:pt idx="18">
                  <c:v>8.75</c:v>
                </c:pt>
                <c:pt idx="19">
                  <c:v>1.7</c:v>
                </c:pt>
                <c:pt idx="20">
                  <c:v>0.87</c:v>
                </c:pt>
                <c:pt idx="21">
                  <c:v>1.33</c:v>
                </c:pt>
                <c:pt idx="22">
                  <c:v>0.88</c:v>
                </c:pt>
                <c:pt idx="23">
                  <c:v>1.01</c:v>
                </c:pt>
                <c:pt idx="24">
                  <c:v>0.7</c:v>
                </c:pt>
                <c:pt idx="25">
                  <c:v>0.53</c:v>
                </c:pt>
                <c:pt idx="26">
                  <c:v>0.45</c:v>
                </c:pt>
                <c:pt idx="27">
                  <c:v>0.61</c:v>
                </c:pt>
                <c:pt idx="28">
                  <c:v>0.78</c:v>
                </c:pt>
                <c:pt idx="29">
                  <c:v>2</c:v>
                </c:pt>
                <c:pt idx="30">
                  <c:v>2.1</c:v>
                </c:pt>
                <c:pt idx="31">
                  <c:v>1.32</c:v>
                </c:pt>
                <c:pt idx="32">
                  <c:v>1.01</c:v>
                </c:pt>
                <c:pt idx="33">
                  <c:v>0.9</c:v>
                </c:pt>
                <c:pt idx="34">
                  <c:v>1.24</c:v>
                </c:pt>
                <c:pt idx="35">
                  <c:v>0.98</c:v>
                </c:pt>
                <c:pt idx="36">
                  <c:v>1.79</c:v>
                </c:pt>
                <c:pt idx="37">
                  <c:v>1.44</c:v>
                </c:pt>
                <c:pt idx="38">
                  <c:v>1.38</c:v>
                </c:pt>
                <c:pt idx="39">
                  <c:v>1.45</c:v>
                </c:pt>
                <c:pt idx="40">
                  <c:v>1.77</c:v>
                </c:pt>
              </c:numCache>
            </c:numRef>
          </c:xVal>
          <c:yVal>
            <c:numRef>
              <c:f>'All Functional only_ForR'!$AK$185:$AK$225</c:f>
              <c:numCache>
                <c:formatCode>General</c:formatCode>
                <c:ptCount val="41"/>
                <c:pt idx="0">
                  <c:v>19.2</c:v>
                </c:pt>
                <c:pt idx="1">
                  <c:v>19</c:v>
                </c:pt>
                <c:pt idx="2">
                  <c:v>19</c:v>
                </c:pt>
                <c:pt idx="3">
                  <c:v>19.2</c:v>
                </c:pt>
                <c:pt idx="4">
                  <c:v>19.2</c:v>
                </c:pt>
                <c:pt idx="6">
                  <c:v>19.2</c:v>
                </c:pt>
                <c:pt idx="7">
                  <c:v>39</c:v>
                </c:pt>
                <c:pt idx="8">
                  <c:v>19.2</c:v>
                </c:pt>
                <c:pt idx="9">
                  <c:v>19.100000000000001</c:v>
                </c:pt>
                <c:pt idx="10">
                  <c:v>35</c:v>
                </c:pt>
                <c:pt idx="11">
                  <c:v>19.100000000000001</c:v>
                </c:pt>
                <c:pt idx="12">
                  <c:v>19.5</c:v>
                </c:pt>
                <c:pt idx="13">
                  <c:v>19.399999999999999</c:v>
                </c:pt>
                <c:pt idx="14">
                  <c:v>18.8</c:v>
                </c:pt>
                <c:pt idx="15">
                  <c:v>46</c:v>
                </c:pt>
                <c:pt idx="16">
                  <c:v>18.8</c:v>
                </c:pt>
                <c:pt idx="17">
                  <c:v>18.3</c:v>
                </c:pt>
                <c:pt idx="18">
                  <c:v>60</c:v>
                </c:pt>
                <c:pt idx="19">
                  <c:v>18.600000000000001</c:v>
                </c:pt>
                <c:pt idx="20">
                  <c:v>19.3</c:v>
                </c:pt>
                <c:pt idx="21">
                  <c:v>19.5</c:v>
                </c:pt>
                <c:pt idx="22">
                  <c:v>19.2</c:v>
                </c:pt>
                <c:pt idx="23">
                  <c:v>18.899999999999999</c:v>
                </c:pt>
                <c:pt idx="24">
                  <c:v>19</c:v>
                </c:pt>
                <c:pt idx="25">
                  <c:v>19.3</c:v>
                </c:pt>
                <c:pt idx="26">
                  <c:v>19</c:v>
                </c:pt>
                <c:pt idx="27">
                  <c:v>19</c:v>
                </c:pt>
                <c:pt idx="28">
                  <c:v>18.899999999999999</c:v>
                </c:pt>
                <c:pt idx="29">
                  <c:v>19.2</c:v>
                </c:pt>
                <c:pt idx="30">
                  <c:v>19.3</c:v>
                </c:pt>
                <c:pt idx="31">
                  <c:v>18.8</c:v>
                </c:pt>
                <c:pt idx="32">
                  <c:v>19.3</c:v>
                </c:pt>
                <c:pt idx="34">
                  <c:v>19.3</c:v>
                </c:pt>
                <c:pt idx="35">
                  <c:v>19.3</c:v>
                </c:pt>
                <c:pt idx="36">
                  <c:v>19.3</c:v>
                </c:pt>
                <c:pt idx="37">
                  <c:v>18.8</c:v>
                </c:pt>
                <c:pt idx="39">
                  <c:v>19.600000000000001</c:v>
                </c:pt>
              </c:numCache>
            </c:numRef>
          </c:yVal>
          <c:smooth val="0"/>
        </c:ser>
        <c:dLbls>
          <c:showLegendKey val="0"/>
          <c:showVal val="0"/>
          <c:showCatName val="0"/>
          <c:showSerName val="0"/>
          <c:showPercent val="0"/>
          <c:showBubbleSize val="0"/>
        </c:dLbls>
        <c:axId val="158008152"/>
        <c:axId val="158008544"/>
      </c:scatterChart>
      <c:valAx>
        <c:axId val="158008152"/>
        <c:scaling>
          <c:orientation val="minMax"/>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DOC mg/l</a:t>
                </a:r>
              </a:p>
            </c:rich>
          </c:tx>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8008544"/>
        <c:crosses val="autoZero"/>
        <c:crossBetween val="midCat"/>
      </c:valAx>
      <c:valAx>
        <c:axId val="158008544"/>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US" sz="1800">
                    <a:solidFill>
                      <a:sysClr val="windowText" lastClr="000000"/>
                    </a:solidFill>
                  </a:rPr>
                  <a:t>CDOM</a:t>
                </a:r>
                <a:r>
                  <a:rPr lang="en-US" sz="1800" baseline="0">
                    <a:solidFill>
                      <a:sysClr val="windowText" lastClr="000000"/>
                    </a:solidFill>
                  </a:rPr>
                  <a:t> fluorimeter</a:t>
                </a:r>
                <a:endParaRPr lang="en-US" sz="1800">
                  <a:solidFill>
                    <a:sysClr val="windowText" lastClr="000000"/>
                  </a:solidFill>
                </a:endParaRP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58008152"/>
        <c:crosses val="autoZero"/>
        <c:crossBetween val="midCat"/>
      </c:valAx>
      <c:spPr>
        <a:solidFill>
          <a:sysClr val="window" lastClr="FFFFFF"/>
        </a:solid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8536" y="0"/>
            <a:ext cx="2951851" cy="498852"/>
          </a:xfrm>
          <a:prstGeom prst="rect">
            <a:avLst/>
          </a:prstGeom>
        </p:spPr>
        <p:txBody>
          <a:bodyPr vert="horz" lIns="91440" tIns="45720" rIns="91440" bIns="45720" rtlCol="0"/>
          <a:lstStyle>
            <a:lvl1pPr algn="r">
              <a:defRPr sz="1200"/>
            </a:lvl1pPr>
          </a:lstStyle>
          <a:p>
            <a:fld id="{23D44CDD-54A2-4A90-B997-0D55E0DC6303}" type="datetimeFigureOut">
              <a:rPr lang="en-GB" smtClean="0"/>
              <a:t>25/09/2017</a:t>
            </a:fld>
            <a:endParaRPr lang="en-GB"/>
          </a:p>
        </p:txBody>
      </p:sp>
      <p:sp>
        <p:nvSpPr>
          <p:cNvPr id="4" name="Slide Image Placeholder 3"/>
          <p:cNvSpPr>
            <a:spLocks noGrp="1" noRot="1" noChangeAspect="1"/>
          </p:cNvSpPr>
          <p:nvPr>
            <p:ph type="sldImg" idx="2"/>
          </p:nvPr>
        </p:nvSpPr>
        <p:spPr>
          <a:xfrm>
            <a:off x="423863"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197" y="4784835"/>
            <a:ext cx="5449570" cy="391486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51851"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8536" y="9443662"/>
            <a:ext cx="2951851" cy="498851"/>
          </a:xfrm>
          <a:prstGeom prst="rect">
            <a:avLst/>
          </a:prstGeom>
        </p:spPr>
        <p:txBody>
          <a:bodyPr vert="horz" lIns="91440" tIns="45720" rIns="91440" bIns="45720" rtlCol="0" anchor="b"/>
          <a:lstStyle>
            <a:lvl1pPr algn="r">
              <a:defRPr sz="1200"/>
            </a:lvl1pPr>
          </a:lstStyle>
          <a:p>
            <a:fld id="{3C3B2808-18F2-4777-B132-801784A18C64}" type="slidenum">
              <a:rPr lang="en-GB" smtClean="0"/>
              <a:t>‹#›</a:t>
            </a:fld>
            <a:endParaRPr lang="en-GB"/>
          </a:p>
        </p:txBody>
      </p:sp>
    </p:spTree>
    <p:extLst>
      <p:ext uri="{BB962C8B-B14F-4D97-AF65-F5344CB8AC3E}">
        <p14:creationId xmlns:p14="http://schemas.microsoft.com/office/powerpoint/2010/main" val="3251712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I’m here to present</a:t>
            </a:r>
            <a:r>
              <a:rPr lang="en-GB" baseline="0" dirty="0" smtClean="0"/>
              <a:t> preliminary results of research undertaken in Malawi, investigating a rapid screening method for detecting pathogens in drinking water supplies</a:t>
            </a:r>
            <a:r>
              <a:rPr lang="en-GB" baseline="0" dirty="0" smtClean="0"/>
              <a:t>.</a:t>
            </a:r>
          </a:p>
          <a:p>
            <a:endParaRPr lang="en-GB" baseline="0" dirty="0" smtClean="0"/>
          </a:p>
          <a:p>
            <a:endParaRPr lang="en-GB" baseline="0" dirty="0" smtClean="0"/>
          </a:p>
          <a:p>
            <a:r>
              <a:rPr lang="en-GB" baseline="0" dirty="0" smtClean="0"/>
              <a:t>I have undertaken this research as part of my PhD at the university of Surrey and have been working in collaboration with the British Geological Survey, the UPGro Consortium, the University of Malawi and the REACH Programme</a:t>
            </a: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3C3B2808-18F2-4777-B132-801784A18C64}" type="slidenum">
              <a:rPr lang="en-GB" smtClean="0"/>
              <a:t>1</a:t>
            </a:fld>
            <a:endParaRPr lang="en-GB"/>
          </a:p>
        </p:txBody>
      </p:sp>
    </p:spTree>
    <p:extLst>
      <p:ext uri="{BB962C8B-B14F-4D97-AF65-F5344CB8AC3E}">
        <p14:creationId xmlns:p14="http://schemas.microsoft.com/office/powerpoint/2010/main" val="2333876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Emphasise faecal contamination aspect</a:t>
            </a:r>
            <a:r>
              <a:rPr lang="en-GB" baseline="0" dirty="0" smtClean="0"/>
              <a:t> of </a:t>
            </a:r>
            <a:r>
              <a:rPr lang="en-GB" baseline="0" dirty="0" err="1" smtClean="0"/>
              <a:t>waterquality</a:t>
            </a:r>
            <a:endParaRPr lang="en-GB" dirty="0" smtClean="0"/>
          </a:p>
          <a:p>
            <a:endParaRPr lang="en-GB" dirty="0" smtClean="0"/>
          </a:p>
          <a:p>
            <a:r>
              <a:rPr lang="en-GB" dirty="0" smtClean="0"/>
              <a:t>There</a:t>
            </a:r>
            <a:r>
              <a:rPr lang="en-GB" baseline="0" dirty="0" smtClean="0"/>
              <a:t> is a need to monitor water quality effectively to work towards SDG 6</a:t>
            </a:r>
          </a:p>
          <a:p>
            <a:endParaRPr lang="en-GB" baseline="0" dirty="0" smtClean="0"/>
          </a:p>
          <a:p>
            <a:endParaRPr lang="en-GB" baseline="0" dirty="0" smtClean="0"/>
          </a:p>
          <a:p>
            <a:r>
              <a:rPr lang="en-GB" baseline="0" dirty="0" smtClean="0"/>
              <a:t>Not restricted to developing countries only but they are most at risk, my focus is on sub Saharan Africa</a:t>
            </a:r>
          </a:p>
          <a:p>
            <a:endParaRPr lang="en-GB" baseline="0" dirty="0" smtClean="0"/>
          </a:p>
          <a:p>
            <a:r>
              <a:rPr lang="en-GB" baseline="0" dirty="0" smtClean="0"/>
              <a:t>2.4 billion people lack access to basic sanitation facilities = 280,000 deaths in 2012</a:t>
            </a:r>
          </a:p>
          <a:p>
            <a:endParaRPr lang="en-GB" dirty="0"/>
          </a:p>
        </p:txBody>
      </p:sp>
      <p:sp>
        <p:nvSpPr>
          <p:cNvPr id="4" name="Slide Number Placeholder 3"/>
          <p:cNvSpPr>
            <a:spLocks noGrp="1"/>
          </p:cNvSpPr>
          <p:nvPr>
            <p:ph type="sldNum" sz="quarter" idx="10"/>
          </p:nvPr>
        </p:nvSpPr>
        <p:spPr/>
        <p:txBody>
          <a:bodyPr/>
          <a:lstStyle/>
          <a:p>
            <a:fld id="{3C3B2808-18F2-4777-B132-801784A18C64}" type="slidenum">
              <a:rPr lang="en-GB" smtClean="0"/>
              <a:t>2</a:t>
            </a:fld>
            <a:endParaRPr lang="en-GB"/>
          </a:p>
        </p:txBody>
      </p:sp>
    </p:spTree>
    <p:extLst>
      <p:ext uri="{BB962C8B-B14F-4D97-AF65-F5344CB8AC3E}">
        <p14:creationId xmlns:p14="http://schemas.microsoft.com/office/powerpoint/2010/main" val="786580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MDGs not met in SSA</a:t>
            </a:r>
          </a:p>
          <a:p>
            <a:endParaRPr lang="en-GB" dirty="0" smtClean="0"/>
          </a:p>
          <a:p>
            <a:r>
              <a:rPr lang="en-GB" dirty="0" smtClean="0"/>
              <a:t>Importance</a:t>
            </a:r>
            <a:r>
              <a:rPr lang="en-GB" baseline="0" dirty="0" smtClean="0"/>
              <a:t> of groundwater</a:t>
            </a:r>
            <a:endParaRPr lang="en-GB" dirty="0"/>
          </a:p>
        </p:txBody>
      </p:sp>
      <p:sp>
        <p:nvSpPr>
          <p:cNvPr id="4" name="Slide Number Placeholder 3"/>
          <p:cNvSpPr>
            <a:spLocks noGrp="1"/>
          </p:cNvSpPr>
          <p:nvPr>
            <p:ph type="sldNum" sz="quarter" idx="10"/>
          </p:nvPr>
        </p:nvSpPr>
        <p:spPr/>
        <p:txBody>
          <a:bodyPr/>
          <a:lstStyle/>
          <a:p>
            <a:fld id="{3C3B2808-18F2-4777-B132-801784A18C64}" type="slidenum">
              <a:rPr lang="en-GB" smtClean="0"/>
              <a:t>3</a:t>
            </a:fld>
            <a:endParaRPr lang="en-GB"/>
          </a:p>
        </p:txBody>
      </p:sp>
    </p:spTree>
    <p:extLst>
      <p:ext uri="{BB962C8B-B14F-4D97-AF65-F5344CB8AC3E}">
        <p14:creationId xmlns:p14="http://schemas.microsoft.com/office/powerpoint/2010/main" val="1150437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study took place in Malawi,</a:t>
            </a:r>
            <a:r>
              <a:rPr lang="en-GB" baseline="0" dirty="0" smtClean="0"/>
              <a:t> with sampling carried out in 5 districts in the dry season of 2016, this time last year. A total of 221 sources were selected but only 182 were functional – some of the hand pumps were broken or abandoned</a:t>
            </a:r>
          </a:p>
          <a:p>
            <a:endParaRPr lang="en-GB" baseline="0" dirty="0" smtClean="0"/>
          </a:p>
          <a:p>
            <a:r>
              <a:rPr lang="en-GB" baseline="0" dirty="0" smtClean="0"/>
              <a:t>The districts were selected to ensure a range of aquifers and poverty levels, and the water sources within each district were randomly selected</a:t>
            </a:r>
          </a:p>
          <a:p>
            <a:endParaRPr lang="en-GB" baseline="0" dirty="0" smtClean="0"/>
          </a:p>
          <a:p>
            <a:r>
              <a:rPr lang="en-GB" baseline="0" dirty="0" smtClean="0"/>
              <a:t>40 sites were revisited at the end of the wet season in March and April this year</a:t>
            </a:r>
            <a:endParaRPr lang="en-GB" dirty="0" smtClean="0"/>
          </a:p>
          <a:p>
            <a:endParaRPr lang="en-GB" dirty="0" smtClean="0"/>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3C3B2808-18F2-4777-B132-801784A18C64}" type="slidenum">
              <a:rPr lang="en-GB" smtClean="0"/>
              <a:t>4</a:t>
            </a:fld>
            <a:endParaRPr lang="en-GB"/>
          </a:p>
        </p:txBody>
      </p:sp>
    </p:spTree>
    <p:extLst>
      <p:ext uri="{BB962C8B-B14F-4D97-AF65-F5344CB8AC3E}">
        <p14:creationId xmlns:p14="http://schemas.microsoft.com/office/powerpoint/2010/main" val="2226558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aseline="0" dirty="0" smtClean="0"/>
              <a:t>A fluorimeter was used for rapid detection of pathogens, which detects tryptophan-like fluorescence. Tryptophan is an amino acid that fluoresces within this specific range (point).</a:t>
            </a:r>
          </a:p>
          <a:p>
            <a:pPr marL="0" indent="0">
              <a:buNone/>
            </a:pPr>
            <a:endParaRPr lang="en-GB" baseline="0" dirty="0" smtClean="0"/>
          </a:p>
          <a:p>
            <a:pPr marL="0" indent="0">
              <a:buNone/>
            </a:pPr>
            <a:r>
              <a:rPr lang="en-GB" baseline="0" dirty="0" smtClean="0"/>
              <a:t> It has been widely used in surface water for identifying contaminant plumes, with a more recent application to groundwater drinking water supplies. </a:t>
            </a:r>
          </a:p>
          <a:p>
            <a:pPr marL="0" indent="0">
              <a:buNone/>
            </a:pPr>
            <a:endParaRPr lang="en-GB" baseline="0" dirty="0" smtClean="0"/>
          </a:p>
          <a:p>
            <a:pPr marL="0" indent="0">
              <a:buNone/>
            </a:pPr>
            <a:r>
              <a:rPr lang="en-GB" baseline="0" dirty="0" smtClean="0"/>
              <a:t>Advantages of this method are that is it easily portable, quick and easy to use without the requirement of a lab or consumable equipment.</a:t>
            </a:r>
          </a:p>
          <a:p>
            <a:pPr marL="0" indent="0">
              <a:buNone/>
            </a:pPr>
            <a:endParaRPr lang="en-GB" baseline="0" dirty="0" smtClean="0"/>
          </a:p>
          <a:p>
            <a:pPr marL="0" indent="0">
              <a:buNone/>
            </a:pPr>
            <a:r>
              <a:rPr lang="en-GB" baseline="0" dirty="0" smtClean="0"/>
              <a:t>However studies conducted so far have generally been on a small scale in the field, so this study is a significant contribution to the available datasets. There has been some investigation into the effects of some </a:t>
            </a:r>
            <a:r>
              <a:rPr lang="en-GB" baseline="0" dirty="0" err="1" smtClean="0"/>
              <a:t>hydrochemical</a:t>
            </a:r>
            <a:r>
              <a:rPr lang="en-GB" baseline="0" dirty="0" smtClean="0"/>
              <a:t> parameters on the fluorescence signal</a:t>
            </a:r>
          </a:p>
          <a:p>
            <a:pPr marL="0" indent="0">
              <a:buNone/>
            </a:pPr>
            <a:endParaRPr lang="en-GB" baseline="0" dirty="0" smtClean="0"/>
          </a:p>
          <a:p>
            <a:pPr marL="0" indent="0">
              <a:buNone/>
            </a:pPr>
            <a:r>
              <a:rPr lang="en-GB" baseline="0" dirty="0" smtClean="0"/>
              <a:t>________________________________________________</a:t>
            </a:r>
          </a:p>
          <a:p>
            <a:pPr marL="0" indent="0">
              <a:buNone/>
            </a:pPr>
            <a:endParaRPr lang="en-GB" baseline="0" dirty="0" smtClean="0"/>
          </a:p>
          <a:p>
            <a:pPr marL="0" indent="0">
              <a:buNone/>
            </a:pPr>
            <a:endParaRPr lang="en-GB" baseline="0" dirty="0" smtClean="0"/>
          </a:p>
          <a:p>
            <a:pPr marL="228600" indent="-228600">
              <a:buAutoNum type="arabicPeriod"/>
            </a:pPr>
            <a:endParaRPr lang="en-GB" baseline="0" dirty="0" smtClean="0"/>
          </a:p>
          <a:p>
            <a:pPr marL="228600" indent="-228600">
              <a:buAutoNum type="arabicPeriod"/>
            </a:pPr>
            <a:endParaRPr lang="en-GB" baseline="0" dirty="0" smtClean="0"/>
          </a:p>
          <a:p>
            <a:pPr marL="228600" indent="-228600">
              <a:buAutoNum type="arabicPeriod"/>
            </a:pPr>
            <a:r>
              <a:rPr lang="en-GB" baseline="0" dirty="0" smtClean="0"/>
              <a:t>TTC culturing – recognised method and standard, TTCs assumed to be E coli, which are a easily culturable and often not pathogenic although there are some very pathogenic strains</a:t>
            </a:r>
            <a:endParaRPr lang="en-GB" baseline="0" dirty="0"/>
          </a:p>
          <a:p>
            <a:pPr marL="228600" indent="-228600">
              <a:buAutoNum type="arabicPeriod"/>
            </a:pPr>
            <a:r>
              <a:rPr lang="en-GB" baseline="0" dirty="0" smtClean="0"/>
              <a:t>Colilert to test if the TTCs were actually E coli as assumed by the method</a:t>
            </a:r>
          </a:p>
          <a:p>
            <a:pPr marL="228600" indent="-228600">
              <a:buAutoNum type="arabicPeriod"/>
            </a:pPr>
            <a:endParaRPr lang="en-GB" baseline="0" dirty="0" smtClean="0"/>
          </a:p>
          <a:p>
            <a:pPr marL="0" indent="0">
              <a:buNone/>
            </a:pPr>
            <a:endParaRPr lang="en-GB" baseline="0" dirty="0" smtClean="0"/>
          </a:p>
          <a:p>
            <a:pPr marL="0" indent="0">
              <a:buNone/>
            </a:pPr>
            <a:endParaRPr lang="en-GB" baseline="0" dirty="0" smtClean="0"/>
          </a:p>
          <a:p>
            <a:pPr marL="0" indent="0">
              <a:buNone/>
            </a:pPr>
            <a:endParaRPr lang="en-GB" baseline="0" dirty="0" smtClean="0"/>
          </a:p>
          <a:p>
            <a:pPr marL="0" indent="0">
              <a:buNone/>
            </a:pPr>
            <a:endParaRPr lang="en-GB" baseline="0" dirty="0" smtClean="0"/>
          </a:p>
        </p:txBody>
      </p:sp>
      <p:sp>
        <p:nvSpPr>
          <p:cNvPr id="4" name="Slide Number Placeholder 3"/>
          <p:cNvSpPr>
            <a:spLocks noGrp="1"/>
          </p:cNvSpPr>
          <p:nvPr>
            <p:ph type="sldNum" sz="quarter" idx="10"/>
          </p:nvPr>
        </p:nvSpPr>
        <p:spPr/>
        <p:txBody>
          <a:bodyPr/>
          <a:lstStyle/>
          <a:p>
            <a:fld id="{3C3B2808-18F2-4777-B132-801784A18C64}" type="slidenum">
              <a:rPr lang="en-GB" smtClean="0"/>
              <a:t>5</a:t>
            </a:fld>
            <a:endParaRPr lang="en-GB"/>
          </a:p>
        </p:txBody>
      </p:sp>
    </p:spTree>
    <p:extLst>
      <p:ext uri="{BB962C8B-B14F-4D97-AF65-F5344CB8AC3E}">
        <p14:creationId xmlns:p14="http://schemas.microsoft.com/office/powerpoint/2010/main" val="382653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Khamis et al 2015 – lab</a:t>
            </a:r>
            <a:r>
              <a:rPr lang="en-GB" baseline="0" dirty="0" smtClean="0"/>
              <a:t> study with T standards – lowest being 10ppb</a:t>
            </a:r>
            <a:endParaRPr lang="en-GB" dirty="0" smtClean="0"/>
          </a:p>
          <a:p>
            <a:endParaRPr lang="en-GB" dirty="0" smtClean="0"/>
          </a:p>
          <a:p>
            <a:endParaRPr lang="en-GB" dirty="0" smtClean="0"/>
          </a:p>
          <a:p>
            <a:r>
              <a:rPr lang="en-GB" dirty="0" smtClean="0"/>
              <a:t>1. Temperature – lab studies on pure L-Tryptophan</a:t>
            </a:r>
          </a:p>
          <a:p>
            <a:r>
              <a:rPr lang="en-GB" dirty="0" smtClean="0"/>
              <a:t>show thermal quenching above a certain temp</a:t>
            </a:r>
          </a:p>
          <a:p>
            <a:endParaRPr lang="en-GB" dirty="0" smtClean="0"/>
          </a:p>
          <a:p>
            <a:r>
              <a:rPr lang="en-GB" dirty="0" smtClean="0"/>
              <a:t>Likely NA in groundwater b/c fairly stable temp </a:t>
            </a:r>
          </a:p>
          <a:p>
            <a:r>
              <a:rPr lang="en-GB" dirty="0" smtClean="0"/>
              <a:t>in comparison to surface water sources</a:t>
            </a:r>
          </a:p>
          <a:p>
            <a:endParaRPr lang="en-GB" dirty="0" smtClean="0"/>
          </a:p>
          <a:p>
            <a:r>
              <a:rPr lang="en-GB" dirty="0" smtClean="0"/>
              <a:t>Higher temperature</a:t>
            </a:r>
          </a:p>
          <a:p>
            <a:r>
              <a:rPr lang="en-GB" dirty="0" smtClean="0"/>
              <a:t>increases collisional quenching and thus the chance that an excited electron will return to the ground energy state via a </a:t>
            </a:r>
            <a:r>
              <a:rPr lang="en-GB" dirty="0" err="1" smtClean="0"/>
              <a:t>radiationless</a:t>
            </a:r>
            <a:r>
              <a:rPr lang="en-GB" dirty="0" smtClean="0"/>
              <a:t> pathway</a:t>
            </a:r>
          </a:p>
          <a:p>
            <a:endParaRPr lang="en-GB" dirty="0" smtClean="0"/>
          </a:p>
          <a:p>
            <a:r>
              <a:rPr lang="en-GB" dirty="0" smtClean="0"/>
              <a:t>_________________________________________________________</a:t>
            </a:r>
          </a:p>
          <a:p>
            <a:endParaRPr lang="en-GB" dirty="0" smtClean="0"/>
          </a:p>
          <a:p>
            <a:r>
              <a:rPr lang="en-GB" dirty="0" smtClean="0"/>
              <a:t>3. Turbidity – could reduce TLF signal by interference </a:t>
            </a:r>
          </a:p>
          <a:p>
            <a:r>
              <a:rPr lang="en-GB" dirty="0" smtClean="0"/>
              <a:t>High turbidity</a:t>
            </a:r>
            <a:r>
              <a:rPr lang="en-GB" baseline="0" dirty="0" smtClean="0"/>
              <a:t> increases the scattering of light and can physically block fluorescence if turbid enough</a:t>
            </a:r>
            <a:endParaRPr lang="en-GB" dirty="0" smtClean="0"/>
          </a:p>
          <a:p>
            <a:r>
              <a:rPr lang="en-GB" dirty="0" smtClean="0"/>
              <a:t>but likely NA in groundwater –as stated by Khamis et al 2015 </a:t>
            </a:r>
          </a:p>
          <a:p>
            <a:endParaRPr lang="en-GB" dirty="0" smtClean="0"/>
          </a:p>
          <a:p>
            <a:endParaRPr lang="en-GB" dirty="0" smtClean="0"/>
          </a:p>
          <a:p>
            <a:r>
              <a:rPr lang="en-GB" dirty="0" smtClean="0"/>
              <a:t>_______________________________________________________</a:t>
            </a:r>
          </a:p>
          <a:p>
            <a:endParaRPr lang="en-GB" dirty="0" smtClean="0"/>
          </a:p>
          <a:p>
            <a:r>
              <a:rPr lang="en-GB" dirty="0" smtClean="0"/>
              <a:t>2. DOC – </a:t>
            </a:r>
            <a:r>
              <a:rPr lang="en-GB" dirty="0" err="1" smtClean="0"/>
              <a:t>bleedthrough</a:t>
            </a:r>
            <a:r>
              <a:rPr lang="en-GB" dirty="0" smtClean="0"/>
              <a:t> to the TLF peak can occur if DOC is high</a:t>
            </a:r>
          </a:p>
          <a:p>
            <a:r>
              <a:rPr lang="en-GB" dirty="0" smtClean="0"/>
              <a:t>Is possible</a:t>
            </a:r>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3C3B2808-18F2-4777-B132-801784A18C64}" type="slidenum">
              <a:rPr lang="en-GB" smtClean="0"/>
              <a:t>6</a:t>
            </a:fld>
            <a:endParaRPr lang="en-GB"/>
          </a:p>
        </p:txBody>
      </p:sp>
    </p:spTree>
    <p:extLst>
      <p:ext uri="{BB962C8B-B14F-4D97-AF65-F5344CB8AC3E}">
        <p14:creationId xmlns:p14="http://schemas.microsoft.com/office/powerpoint/2010/main" val="1876029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Temperature</a:t>
            </a:r>
          </a:p>
          <a:p>
            <a:r>
              <a:rPr lang="en-GB" dirty="0" smtClean="0"/>
              <a:t>Small range </a:t>
            </a:r>
            <a:r>
              <a:rPr lang="en-GB" baseline="0" dirty="0" smtClean="0"/>
              <a:t> = stable all year round, common characteristic of groundwater</a:t>
            </a:r>
          </a:p>
          <a:p>
            <a:r>
              <a:rPr lang="en-GB" baseline="0" dirty="0" smtClean="0"/>
              <a:t>TLF shows no trend in association with Temp</a:t>
            </a:r>
          </a:p>
          <a:p>
            <a:r>
              <a:rPr lang="en-GB" baseline="0" dirty="0" smtClean="0"/>
              <a:t>Therefore indicates there is no temperature influence on data</a:t>
            </a:r>
          </a:p>
          <a:p>
            <a:endParaRPr lang="en-GB" baseline="0" dirty="0" smtClean="0"/>
          </a:p>
          <a:p>
            <a:r>
              <a:rPr lang="en-GB" baseline="0" dirty="0" smtClean="0"/>
              <a:t>This is expected due to the small temperature range and low values of tryptophan</a:t>
            </a:r>
          </a:p>
          <a:p>
            <a:r>
              <a:rPr lang="en-GB" baseline="0" dirty="0" smtClean="0"/>
              <a:t>Previous study showed good correlation between lab and field data</a:t>
            </a:r>
          </a:p>
          <a:p>
            <a:r>
              <a:rPr lang="en-GB" baseline="0" dirty="0" smtClean="0"/>
              <a:t>In addition temperature was most influential for high values of tryptophan – values tested were 10 ppb upwards</a:t>
            </a:r>
          </a:p>
        </p:txBody>
      </p:sp>
      <p:sp>
        <p:nvSpPr>
          <p:cNvPr id="4" name="Slide Number Placeholder 3"/>
          <p:cNvSpPr>
            <a:spLocks noGrp="1"/>
          </p:cNvSpPr>
          <p:nvPr>
            <p:ph type="sldNum" sz="quarter" idx="10"/>
          </p:nvPr>
        </p:nvSpPr>
        <p:spPr/>
        <p:txBody>
          <a:bodyPr/>
          <a:lstStyle/>
          <a:p>
            <a:fld id="{3C3B2808-18F2-4777-B132-801784A18C64}" type="slidenum">
              <a:rPr lang="en-GB" smtClean="0"/>
              <a:t>7</a:t>
            </a:fld>
            <a:endParaRPr lang="en-GB"/>
          </a:p>
        </p:txBody>
      </p:sp>
    </p:spTree>
    <p:extLst>
      <p:ext uri="{BB962C8B-B14F-4D97-AF65-F5344CB8AC3E}">
        <p14:creationId xmlns:p14="http://schemas.microsoft.com/office/powerpoint/2010/main" val="3912317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Generally low turbidity, with all but 1 source less than 100 NTU.</a:t>
            </a:r>
          </a:p>
          <a:p>
            <a:endParaRPr lang="en-GB" baseline="0" dirty="0" smtClean="0"/>
          </a:p>
          <a:p>
            <a:r>
              <a:rPr lang="en-GB" baseline="0" dirty="0" smtClean="0"/>
              <a:t>Turbidity not a concern in majority of groundwater sources in relation to interference with TLF,</a:t>
            </a:r>
          </a:p>
          <a:p>
            <a:endParaRPr lang="en-GB" baseline="0" dirty="0" smtClean="0"/>
          </a:p>
          <a:p>
            <a:r>
              <a:rPr lang="en-GB" baseline="0" dirty="0" smtClean="0"/>
              <a:t>However, 1 source with a value of 518 NTU is likely to have a </a:t>
            </a:r>
            <a:r>
              <a:rPr lang="en-GB" baseline="0" dirty="0" err="1" smtClean="0"/>
              <a:t>surpressed</a:t>
            </a:r>
            <a:r>
              <a:rPr lang="en-GB" baseline="0" dirty="0" smtClean="0"/>
              <a:t> Tryptophan signal, because using a traditional culturing method 600 thermotolerant colonies were grown, indicating contamination of the source. This would be expected as the source was an unlined shallow well</a:t>
            </a:r>
          </a:p>
          <a:p>
            <a:endParaRPr lang="en-GB" baseline="0" dirty="0" smtClean="0"/>
          </a:p>
          <a:p>
            <a:r>
              <a:rPr lang="en-GB" baseline="0" dirty="0" smtClean="0"/>
              <a:t>This is an exceptional turbidity reading for groundwater and is clearly an outlier in this dataset, but it does show the importance of measuring turbidity alongside tryptophan fluorescence to ensure a valid result</a:t>
            </a:r>
          </a:p>
        </p:txBody>
      </p:sp>
      <p:sp>
        <p:nvSpPr>
          <p:cNvPr id="4" name="Slide Number Placeholder 3"/>
          <p:cNvSpPr>
            <a:spLocks noGrp="1"/>
          </p:cNvSpPr>
          <p:nvPr>
            <p:ph type="sldNum" sz="quarter" idx="10"/>
          </p:nvPr>
        </p:nvSpPr>
        <p:spPr/>
        <p:txBody>
          <a:bodyPr/>
          <a:lstStyle/>
          <a:p>
            <a:fld id="{3C3B2808-18F2-4777-B132-801784A18C64}" type="slidenum">
              <a:rPr lang="en-GB" smtClean="0"/>
              <a:t>8</a:t>
            </a:fld>
            <a:endParaRPr lang="en-GB"/>
          </a:p>
        </p:txBody>
      </p:sp>
    </p:spTree>
    <p:extLst>
      <p:ext uri="{BB962C8B-B14F-4D97-AF65-F5344CB8AC3E}">
        <p14:creationId xmlns:p14="http://schemas.microsoft.com/office/powerpoint/2010/main" val="1796928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Some dilution in the wet season</a:t>
            </a:r>
          </a:p>
          <a:p>
            <a:endParaRPr lang="en-GB" baseline="0" dirty="0" smtClean="0"/>
          </a:p>
          <a:p>
            <a:r>
              <a:rPr lang="en-GB" baseline="0" dirty="0" smtClean="0"/>
              <a:t>Majority of points clustered around 18-21 mark</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Bleed through likely to explain these outliers</a:t>
            </a:r>
          </a:p>
          <a:p>
            <a:endParaRPr lang="en-GB" baseline="0" dirty="0" smtClean="0"/>
          </a:p>
          <a:p>
            <a:r>
              <a:rPr lang="en-GB" baseline="0" dirty="0" smtClean="0"/>
              <a:t>At the low end there is Lots of scatter but a slight trend in increasing TLF with dissolved organic carbon. Unlikely to be significant?</a:t>
            </a:r>
          </a:p>
          <a:p>
            <a:endParaRPr lang="en-GB" baseline="0" dirty="0" smtClean="0"/>
          </a:p>
          <a:p>
            <a:endParaRPr lang="en-GB" baseline="0" dirty="0" smtClean="0"/>
          </a:p>
          <a:p>
            <a:r>
              <a:rPr lang="en-GB" baseline="0" dirty="0" smtClean="0"/>
              <a:t> </a:t>
            </a:r>
          </a:p>
        </p:txBody>
      </p:sp>
      <p:sp>
        <p:nvSpPr>
          <p:cNvPr id="4" name="Slide Number Placeholder 3"/>
          <p:cNvSpPr>
            <a:spLocks noGrp="1"/>
          </p:cNvSpPr>
          <p:nvPr>
            <p:ph type="sldNum" sz="quarter" idx="10"/>
          </p:nvPr>
        </p:nvSpPr>
        <p:spPr/>
        <p:txBody>
          <a:bodyPr/>
          <a:lstStyle/>
          <a:p>
            <a:fld id="{3C3B2808-18F2-4777-B132-801784A18C64}" type="slidenum">
              <a:rPr lang="en-GB" smtClean="0"/>
              <a:t>9</a:t>
            </a:fld>
            <a:endParaRPr lang="en-GB"/>
          </a:p>
        </p:txBody>
      </p:sp>
    </p:spTree>
    <p:extLst>
      <p:ext uri="{BB962C8B-B14F-4D97-AF65-F5344CB8AC3E}">
        <p14:creationId xmlns:p14="http://schemas.microsoft.com/office/powerpoint/2010/main" val="1676521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endParaRPr lang="en-GB" baseline="0" dirty="0" smtClean="0"/>
          </a:p>
          <a:p>
            <a:r>
              <a:rPr lang="en-GB" baseline="0" dirty="0" smtClean="0"/>
              <a:t> DOC vs TLF = lots of scatter but positive trend</a:t>
            </a:r>
          </a:p>
          <a:p>
            <a:endParaRPr lang="en-GB" baseline="0" dirty="0" smtClean="0"/>
          </a:p>
          <a:p>
            <a:r>
              <a:rPr lang="en-GB" baseline="0" dirty="0" smtClean="0"/>
              <a:t>CDOM vs DOC = trend only in 4 outliers. DOC varies much more than CDOM measured by fluorimeter</a:t>
            </a:r>
          </a:p>
          <a:p>
            <a:endParaRPr lang="en-GB" baseline="0" dirty="0" smtClean="0"/>
          </a:p>
          <a:p>
            <a:r>
              <a:rPr lang="en-GB" baseline="0" dirty="0" smtClean="0"/>
              <a:t>Therefore the fluorescence of the DOC/CDOM is not interfering with the TLF???</a:t>
            </a:r>
          </a:p>
        </p:txBody>
      </p:sp>
      <p:sp>
        <p:nvSpPr>
          <p:cNvPr id="4" name="Slide Number Placeholder 3"/>
          <p:cNvSpPr>
            <a:spLocks noGrp="1"/>
          </p:cNvSpPr>
          <p:nvPr>
            <p:ph type="sldNum" sz="quarter" idx="10"/>
          </p:nvPr>
        </p:nvSpPr>
        <p:spPr/>
        <p:txBody>
          <a:bodyPr/>
          <a:lstStyle/>
          <a:p>
            <a:fld id="{3C3B2808-18F2-4777-B132-801784A18C64}" type="slidenum">
              <a:rPr lang="en-GB" smtClean="0"/>
              <a:t>10</a:t>
            </a:fld>
            <a:endParaRPr lang="en-GB"/>
          </a:p>
        </p:txBody>
      </p:sp>
    </p:spTree>
    <p:extLst>
      <p:ext uri="{BB962C8B-B14F-4D97-AF65-F5344CB8AC3E}">
        <p14:creationId xmlns:p14="http://schemas.microsoft.com/office/powerpoint/2010/main" val="968697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C3B2808-18F2-4777-B132-801784A18C64}" type="slidenum">
              <a:rPr lang="en-GB" smtClean="0"/>
              <a:t>11</a:t>
            </a:fld>
            <a:endParaRPr lang="en-GB"/>
          </a:p>
        </p:txBody>
      </p:sp>
    </p:spTree>
    <p:extLst>
      <p:ext uri="{BB962C8B-B14F-4D97-AF65-F5344CB8AC3E}">
        <p14:creationId xmlns:p14="http://schemas.microsoft.com/office/powerpoint/2010/main" val="174295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TLF increases with increased TTC presence despite some scatter;</a:t>
            </a:r>
          </a:p>
          <a:p>
            <a:r>
              <a:rPr lang="en-GB" dirty="0" smtClean="0"/>
              <a:t>•	TLF signal differs significantly (P=&lt;0.001) between sites with and without TTC presence. The false positive rate is 20% and false negative rate is 10%. This suggests TLF has potential to screen for contamination but requires some refinement;</a:t>
            </a:r>
          </a:p>
          <a:p>
            <a:r>
              <a:rPr lang="en-GB" dirty="0" smtClean="0"/>
              <a:t>•	Elevated TLF signal at sources with no or low TTC counts could be attributable to the presence of non-culturable cells due to environmental conditions, which means TLF could be a more sensitive indicator of bacterial contamination than TTC culturing;</a:t>
            </a:r>
          </a:p>
          <a:p>
            <a:r>
              <a:rPr lang="en-GB" dirty="0" smtClean="0"/>
              <a:t>•	A high TTC count and low TLF signal at one source was shown to be due to TTC not being  E. coli (an assumption of the TTC method);</a:t>
            </a:r>
          </a:p>
          <a:p>
            <a:r>
              <a:rPr lang="en-GB" dirty="0" smtClean="0"/>
              <a:t>•	TLF detected a significant (P=&lt;0.001) difference between the TTC WHO health risk categories for no and low risk when compared with  high and very high risk categories.   </a:t>
            </a:r>
          </a:p>
          <a:p>
            <a:r>
              <a:rPr lang="en-GB" dirty="0" smtClean="0"/>
              <a:t>•	TLF did not detect a significant difference between no, low and medium risk categories. This is likely to be influenced by a small sample size (n=3) for the medium risk </a:t>
            </a:r>
            <a:r>
              <a:rPr lang="en-GB" dirty="0" err="1" smtClean="0"/>
              <a:t>category,the</a:t>
            </a:r>
            <a:r>
              <a:rPr lang="en-GB" dirty="0" smtClean="0"/>
              <a:t> small size of the no risk category (0 TTCs only) and inherent variability culturing TTCs.</a:t>
            </a:r>
          </a:p>
          <a:p>
            <a:endParaRPr lang="en-GB" dirty="0" smtClean="0"/>
          </a:p>
          <a:p>
            <a:endParaRPr lang="en-GB" dirty="0" smtClean="0"/>
          </a:p>
          <a:p>
            <a:pPr hangingPunct="0"/>
            <a:r>
              <a:rPr lang="en-CA" sz="1200" kern="1200" dirty="0" smtClean="0">
                <a:solidFill>
                  <a:schemeClr val="tx1"/>
                </a:solidFill>
                <a:effectLst/>
                <a:latin typeface="+mn-lt"/>
                <a:ea typeface="+mn-ea"/>
                <a:cs typeface="+mn-cs"/>
              </a:rPr>
              <a:t>This study concludes that TLF has potential to be developed as a rapid screening tool for identifying contamination in drinking water, however a better understanding of the factors influencing TLF and the inherent variability of the TTC method is needed to reduce false positives and negatives. </a:t>
            </a:r>
            <a:endParaRPr lang="en-GB" sz="1200" kern="1200" dirty="0" smtClean="0">
              <a:solidFill>
                <a:schemeClr val="tx1"/>
              </a:solidFill>
              <a:effectLst/>
              <a:latin typeface="+mn-lt"/>
              <a:ea typeface="+mn-ea"/>
              <a:cs typeface="+mn-cs"/>
            </a:endParaRPr>
          </a:p>
          <a:p>
            <a:pPr hangingPunct="0"/>
            <a:r>
              <a:rPr lang="en-CA" sz="1200" kern="1200" dirty="0" smtClean="0">
                <a:solidFill>
                  <a:schemeClr val="tx1"/>
                </a:solidFill>
                <a:effectLst/>
                <a:latin typeface="+mn-lt"/>
                <a:ea typeface="+mn-ea"/>
                <a:cs typeface="+mn-cs"/>
              </a:rPr>
              <a:t>Further work includes re-sampling sources in the wet season, where compartment bag tests and Colilert were used to identify </a:t>
            </a:r>
            <a:r>
              <a:rPr lang="en-CA" sz="1200" i="1" kern="1200" dirty="0" smtClean="0">
                <a:solidFill>
                  <a:schemeClr val="tx1"/>
                </a:solidFill>
                <a:effectLst/>
                <a:latin typeface="+mn-lt"/>
                <a:ea typeface="+mn-ea"/>
                <a:cs typeface="+mn-cs"/>
              </a:rPr>
              <a:t>E. coli</a:t>
            </a:r>
            <a:r>
              <a:rPr lang="en-CA" sz="1200" kern="1200" dirty="0" smtClean="0">
                <a:solidFill>
                  <a:schemeClr val="tx1"/>
                </a:solidFill>
                <a:effectLst/>
                <a:latin typeface="+mn-lt"/>
                <a:ea typeface="+mn-ea"/>
                <a:cs typeface="+mn-cs"/>
              </a:rPr>
              <a:t> contamination specifically and the proportion of TTCs that were </a:t>
            </a:r>
            <a:r>
              <a:rPr lang="en-CA" sz="1200" i="1" kern="1200" dirty="0" smtClean="0">
                <a:solidFill>
                  <a:schemeClr val="tx1"/>
                </a:solidFill>
                <a:effectLst/>
                <a:latin typeface="+mn-lt"/>
                <a:ea typeface="+mn-ea"/>
                <a:cs typeface="+mn-cs"/>
              </a:rPr>
              <a:t>E coli, </a:t>
            </a:r>
            <a:r>
              <a:rPr lang="en-CA" sz="1200" kern="1200" dirty="0" smtClean="0">
                <a:solidFill>
                  <a:schemeClr val="tx1"/>
                </a:solidFill>
                <a:effectLst/>
                <a:latin typeface="+mn-lt"/>
                <a:ea typeface="+mn-ea"/>
                <a:cs typeface="+mn-cs"/>
              </a:rPr>
              <a:t>in addition to repeat TLF sampling and TTC culturing. Future work is planned to investigate the variability within the TTC method.</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3C3B2808-18F2-4777-B132-801784A18C64}" type="slidenum">
              <a:rPr lang="en-GB" smtClean="0"/>
              <a:t>12</a:t>
            </a:fld>
            <a:endParaRPr lang="en-GB"/>
          </a:p>
        </p:txBody>
      </p:sp>
    </p:spTree>
    <p:extLst>
      <p:ext uri="{BB962C8B-B14F-4D97-AF65-F5344CB8AC3E}">
        <p14:creationId xmlns:p14="http://schemas.microsoft.com/office/powerpoint/2010/main" val="655420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3418892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612203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1231222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11FBD1-5377-4DA7-A4ED-0AD86AAEA613}" type="datetimeFigureOut">
              <a:rPr lang="en-GB" smtClean="0"/>
              <a:t>25/09/2017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1220764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11FBD1-5377-4DA7-A4ED-0AD86AAEA613}" type="datetimeFigureOut">
              <a:rPr lang="en-GB" smtClean="0"/>
              <a:t>25/09/2017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2751338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D11FBD1-5377-4DA7-A4ED-0AD86AAEA613}" type="datetimeFigureOut">
              <a:rPr lang="en-GB" smtClean="0"/>
              <a:t>25/09/2017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3051153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11FBD1-5377-4DA7-A4ED-0AD86AAEA613}" type="datetimeFigureOut">
              <a:rPr lang="en-GB" smtClean="0"/>
              <a:t>25/09/2017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2475227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11FBD1-5377-4DA7-A4ED-0AD86AAEA613}" type="datetimeFigureOut">
              <a:rPr lang="en-GB" smtClean="0"/>
              <a:t>25/09/2017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2891032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5F8511-443D-4115-9A5F-4181E95F57CB}" type="slidenum">
              <a:rPr lang="en-GB" smtClean="0"/>
              <a:t>‹#›</a:t>
            </a:fld>
            <a:endParaRPr lang="en-GB"/>
          </a:p>
        </p:txBody>
      </p:sp>
      <p:sp>
        <p:nvSpPr>
          <p:cNvPr id="5" name="Date Placeholder 4"/>
          <p:cNvSpPr>
            <a:spLocks noGrp="1"/>
          </p:cNvSpPr>
          <p:nvPr>
            <p:ph type="dt" sz="half" idx="10"/>
          </p:nvPr>
        </p:nvSpPr>
        <p:spPr/>
        <p:txBody>
          <a:bodyPr/>
          <a:lstStyle/>
          <a:p>
            <a:fld id="{BD11FBD1-5377-4DA7-A4ED-0AD86AAEA613}" type="datetimeFigureOut">
              <a:rPr lang="en-GB" smtClean="0"/>
              <a:t>25/09/2017</a:t>
            </a:fld>
            <a:endParaRPr lang="en-GB"/>
          </a:p>
        </p:txBody>
      </p:sp>
    </p:spTree>
    <p:extLst>
      <p:ext uri="{BB962C8B-B14F-4D97-AF65-F5344CB8AC3E}">
        <p14:creationId xmlns:p14="http://schemas.microsoft.com/office/powerpoint/2010/main" val="2559923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584859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56683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2434343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86277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2325326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2710876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11FBD1-5377-4DA7-A4ED-0AD86AAEA613}" type="datetimeFigureOut">
              <a:rPr lang="en-GB" smtClean="0"/>
              <a:t>25/09/2017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5F8511-443D-4115-9A5F-4181E95F57CB}" type="slidenum">
              <a:rPr lang="en-GB" smtClean="0"/>
              <a:t>‹#›</a:t>
            </a:fld>
            <a:endParaRPr lang="en-GB"/>
          </a:p>
        </p:txBody>
      </p:sp>
    </p:spTree>
    <p:extLst>
      <p:ext uri="{BB962C8B-B14F-4D97-AF65-F5344CB8AC3E}">
        <p14:creationId xmlns:p14="http://schemas.microsoft.com/office/powerpoint/2010/main" val="2583460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11FBD1-5377-4DA7-A4ED-0AD86AAEA613}" type="datetimeFigureOut">
              <a:rPr lang="en-GB" smtClean="0"/>
              <a:t>25/09/2017</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5F8511-443D-4115-9A5F-4181E95F57CB}" type="slidenum">
              <a:rPr lang="en-GB" smtClean="0"/>
              <a:t>‹#›</a:t>
            </a:fld>
            <a:endParaRPr lang="en-GB"/>
          </a:p>
        </p:txBody>
      </p:sp>
    </p:spTree>
    <p:extLst>
      <p:ext uri="{BB962C8B-B14F-4D97-AF65-F5344CB8AC3E}">
        <p14:creationId xmlns:p14="http://schemas.microsoft.com/office/powerpoint/2010/main" val="157451160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hyperlink" Target="http://www.clker.com/cliparts/m/i/V/n/p/E/stick-man.sv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hyperlink" Target="http://www.clker.com/cliparts/I/g/O/k/0/b/red-stick-figure-hi.png" TargetMode="External"/><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hyperlink" Target="http://imgarcade.com/pit-latrine.html" TargetMode="External"/><Relationship Id="rId3" Type="http://schemas.openxmlformats.org/officeDocument/2006/relationships/chart" Target="../charts/chart1.xml"/><Relationship Id="rId7" Type="http://schemas.openxmlformats.org/officeDocument/2006/relationships/image" Target="../media/image10.png"/><Relationship Id="rId12"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chart" Target="../charts/chart5.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chart" Target="../charts/chart3.xml"/><Relationship Id="rId5" Type="http://schemas.openxmlformats.org/officeDocument/2006/relationships/image" Target="../media/image8.jpeg"/><Relationship Id="rId15" Type="http://schemas.openxmlformats.org/officeDocument/2006/relationships/chart" Target="../charts/chart4.xml"/><Relationship Id="rId10" Type="http://schemas.openxmlformats.org/officeDocument/2006/relationships/chart" Target="../charts/chart2.xml"/><Relationship Id="rId4" Type="http://schemas.openxmlformats.org/officeDocument/2006/relationships/image" Target="../media/image16.png"/><Relationship Id="rId9" Type="http://schemas.openxmlformats.org/officeDocument/2006/relationships/image" Target="../media/image12.jpeg"/><Relationship Id="rId14"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9.tiff"/><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0.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12.jpeg"/><Relationship Id="rId4" Type="http://schemas.openxmlformats.org/officeDocument/2006/relationships/image" Target="../media/image21.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chart" Target="../charts/chart12.xml"/><Relationship Id="rId4" Type="http://schemas.openxmlformats.org/officeDocument/2006/relationships/chart" Target="../charts/char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15.xml"/><Relationship Id="rId4" Type="http://schemas.openxmlformats.org/officeDocument/2006/relationships/chart" Target="../charts/char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7.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29.jpeg"/><Relationship Id="rId10" Type="http://schemas.openxmlformats.org/officeDocument/2006/relationships/image" Target="../media/image12.jpeg"/><Relationship Id="rId4" Type="http://schemas.openxmlformats.org/officeDocument/2006/relationships/image" Target="../media/image28.jpeg"/><Relationship Id="rId9"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Rectangle 5"/>
          <p:cNvSpPr/>
          <p:nvPr/>
        </p:nvSpPr>
        <p:spPr>
          <a:xfrm>
            <a:off x="2571370" y="1805110"/>
            <a:ext cx="6812782" cy="3532841"/>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61313" y="236478"/>
            <a:ext cx="10001402" cy="1325563"/>
          </a:xfrm>
        </p:spPr>
        <p:txBody>
          <a:bodyPr>
            <a:normAutofit fontScale="90000"/>
          </a:bodyPr>
          <a:lstStyle/>
          <a:p>
            <a:pPr algn="ctr" hangingPunct="0"/>
            <a:r>
              <a:rPr lang="en-GB" dirty="0" smtClean="0">
                <a:solidFill>
                  <a:schemeClr val="tx1"/>
                </a:solidFill>
                <a:latin typeface="+mn-lt"/>
              </a:rPr>
              <a:t>Rapid screening for pathogens in drinking water: preliminary results from a national scale </a:t>
            </a:r>
            <a:r>
              <a:rPr lang="en-GB" dirty="0">
                <a:solidFill>
                  <a:schemeClr val="tx1"/>
                </a:solidFill>
                <a:latin typeface="+mn-lt"/>
              </a:rPr>
              <a:t/>
            </a:r>
            <a:br>
              <a:rPr lang="en-GB" dirty="0">
                <a:solidFill>
                  <a:schemeClr val="tx1"/>
                </a:solidFill>
                <a:latin typeface="+mn-lt"/>
              </a:rPr>
            </a:br>
            <a:r>
              <a:rPr lang="en-GB" dirty="0" smtClean="0">
                <a:solidFill>
                  <a:schemeClr val="tx1"/>
                </a:solidFill>
                <a:latin typeface="+mn-lt"/>
              </a:rPr>
              <a:t>survey in Malawi </a:t>
            </a:r>
            <a:r>
              <a:rPr lang="en-GB" b="1" dirty="0" smtClean="0">
                <a:solidFill>
                  <a:schemeClr val="tx1"/>
                </a:solidFill>
              </a:rPr>
              <a:t/>
            </a:r>
            <a:br>
              <a:rPr lang="en-GB" b="1" dirty="0" smtClean="0">
                <a:solidFill>
                  <a:schemeClr val="tx1"/>
                </a:solidFill>
              </a:rPr>
            </a:br>
            <a:endParaRPr lang="en-GB" dirty="0">
              <a:solidFill>
                <a:schemeClr val="tx1"/>
              </a:solidFill>
            </a:endParaRPr>
          </a:p>
        </p:txBody>
      </p:sp>
      <p:sp>
        <p:nvSpPr>
          <p:cNvPr id="5" name="TextBox 4"/>
          <p:cNvSpPr txBox="1"/>
          <p:nvPr/>
        </p:nvSpPr>
        <p:spPr>
          <a:xfrm>
            <a:off x="1094234" y="5489994"/>
            <a:ext cx="10220446" cy="400110"/>
          </a:xfrm>
          <a:prstGeom prst="rect">
            <a:avLst/>
          </a:prstGeom>
          <a:noFill/>
        </p:spPr>
        <p:txBody>
          <a:bodyPr wrap="square" rtlCol="0">
            <a:spAutoFit/>
          </a:bodyPr>
          <a:lstStyle/>
          <a:p>
            <a:pPr hangingPunct="0"/>
            <a:r>
              <a:rPr lang="en-CA" sz="2000" dirty="0" smtClean="0"/>
              <a:t>Jade Ward, Dan Lapworth, Gloria Gwengweya, Alan MacDonald, Steve Pedley, Dan Read </a:t>
            </a:r>
            <a:endParaRPr lang="en-GB" sz="2000" dirty="0"/>
          </a:p>
        </p:txBody>
      </p:sp>
      <p:grpSp>
        <p:nvGrpSpPr>
          <p:cNvPr id="3" name="Group 2"/>
          <p:cNvGrpSpPr/>
          <p:nvPr/>
        </p:nvGrpSpPr>
        <p:grpSpPr>
          <a:xfrm>
            <a:off x="1432200" y="6044737"/>
            <a:ext cx="9005781" cy="911648"/>
            <a:chOff x="1745356" y="6044738"/>
            <a:chExt cx="9005781" cy="911648"/>
          </a:xfrm>
        </p:grpSpPr>
        <p:grpSp>
          <p:nvGrpSpPr>
            <p:cNvPr id="13" name="Group 12"/>
            <p:cNvGrpSpPr/>
            <p:nvPr/>
          </p:nvGrpSpPr>
          <p:grpSpPr>
            <a:xfrm>
              <a:off x="4894347" y="6047328"/>
              <a:ext cx="5856790" cy="827590"/>
              <a:chOff x="228600" y="5944244"/>
              <a:chExt cx="6100011" cy="804228"/>
            </a:xfrm>
          </p:grpSpPr>
          <p:sp>
            <p:nvSpPr>
              <p:cNvPr id="14" name="Rectangle 13"/>
              <p:cNvSpPr/>
              <p:nvPr/>
            </p:nvSpPr>
            <p:spPr>
              <a:xfrm>
                <a:off x="228600" y="5944244"/>
                <a:ext cx="6100011" cy="804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p:cNvGrpSpPr/>
              <p:nvPr/>
            </p:nvGrpSpPr>
            <p:grpSpPr>
              <a:xfrm>
                <a:off x="312821" y="5974608"/>
                <a:ext cx="5931569" cy="773864"/>
                <a:chOff x="6208295" y="5906835"/>
                <a:chExt cx="5931569" cy="773864"/>
              </a:xfrm>
              <a:solidFill>
                <a:schemeClr val="bg1"/>
              </a:solidFill>
            </p:grpSpPr>
            <p:pic>
              <p:nvPicPr>
                <p:cNvPr id="16" name="Picture 15"/>
                <p:cNvPicPr/>
                <p:nvPr/>
              </p:nvPicPr>
              <p:blipFill rotWithShape="1">
                <a:blip r:embed="rId4" cstate="print">
                  <a:extLst>
                    <a:ext uri="{28A0092B-C50C-407E-A947-70E740481C1C}">
                      <a14:useLocalDpi xmlns:a14="http://schemas.microsoft.com/office/drawing/2010/main" val="0"/>
                    </a:ext>
                  </a:extLst>
                </a:blip>
                <a:srcRect t="23943" r="15491" b="22704"/>
                <a:stretch/>
              </p:blipFill>
              <p:spPr>
                <a:xfrm>
                  <a:off x="10625406" y="5984111"/>
                  <a:ext cx="1514458" cy="56548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7" name="Picture 16"/>
                <p:cNvPicPr/>
                <p:nvPr/>
              </p:nvPicPr>
              <p:blipFill rotWithShape="1">
                <a:blip r:embed="rId5" cstate="print">
                  <a:extLst>
                    <a:ext uri="{28A0092B-C50C-407E-A947-70E740481C1C}">
                      <a14:useLocalDpi xmlns:a14="http://schemas.microsoft.com/office/drawing/2010/main" val="0"/>
                    </a:ext>
                  </a:extLst>
                </a:blip>
                <a:srcRect b="15866"/>
                <a:stretch/>
              </p:blipFill>
              <p:spPr>
                <a:xfrm>
                  <a:off x="9485439" y="5906835"/>
                  <a:ext cx="1454789" cy="743500"/>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8" name="Picture 17"/>
                <p:cNvPicPr/>
                <p:nvPr/>
              </p:nvPicPr>
              <p:blipFill rotWithShape="1">
                <a:blip r:embed="rId6" cstate="print">
                  <a:extLst>
                    <a:ext uri="{28A0092B-C50C-407E-A947-70E740481C1C}">
                      <a14:useLocalDpi xmlns:a14="http://schemas.microsoft.com/office/drawing/2010/main" val="0"/>
                    </a:ext>
                  </a:extLst>
                </a:blip>
                <a:srcRect l="28187" r="29026"/>
                <a:stretch/>
              </p:blipFill>
              <p:spPr>
                <a:xfrm>
                  <a:off x="8674262" y="5906835"/>
                  <a:ext cx="690702" cy="77386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9" name="Picture 18"/>
                <p:cNvPicPr/>
                <p:nvPr/>
              </p:nvPicPr>
              <p:blipFill rotWithShape="1">
                <a:blip r:embed="rId7" cstate="print">
                  <a:extLst>
                    <a:ext uri="{28A0092B-C50C-407E-A947-70E740481C1C}">
                      <a14:useLocalDpi xmlns:a14="http://schemas.microsoft.com/office/drawing/2010/main" val="0"/>
                    </a:ext>
                  </a:extLst>
                </a:blip>
                <a:srcRect l="7102" r="12211"/>
                <a:stretch/>
              </p:blipFill>
              <p:spPr>
                <a:xfrm>
                  <a:off x="7075716" y="5906835"/>
                  <a:ext cx="1478071" cy="713136"/>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08295" y="5906835"/>
                  <a:ext cx="746946" cy="720547"/>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grpSp>
        </p:grpSp>
        <p:pic>
          <p:nvPicPr>
            <p:cNvPr id="21" name="Picture 20" descr="Svaja SSD:Users:dizajn18:Desktop:Zaglavlje.pdf"/>
            <p:cNvPicPr/>
            <p:nvPr/>
          </p:nvPicPr>
          <p:blipFill>
            <a:blip r:embed="rId9" cstate="print">
              <a:extLst>
                <a:ext uri="{28A0092B-C50C-407E-A947-70E740481C1C}">
                  <a14:useLocalDpi xmlns:a14="http://schemas.microsoft.com/office/drawing/2010/main" val="0"/>
                </a:ext>
              </a:extLst>
            </a:blip>
            <a:srcRect l="13827" t="20895" r="13589"/>
            <a:stretch>
              <a:fillRect/>
            </a:stretch>
          </p:blipFill>
          <p:spPr bwMode="auto">
            <a:xfrm>
              <a:off x="1745356" y="6044738"/>
              <a:ext cx="3158750" cy="911648"/>
            </a:xfrm>
            <a:prstGeom prst="rect">
              <a:avLst/>
            </a:prstGeom>
            <a:noFill/>
            <a:ln>
              <a:noFill/>
            </a:ln>
          </p:spPr>
        </p:pic>
      </p:grpSp>
    </p:spTree>
    <p:extLst>
      <p:ext uri="{BB962C8B-B14F-4D97-AF65-F5344CB8AC3E}">
        <p14:creationId xmlns:p14="http://schemas.microsoft.com/office/powerpoint/2010/main" val="1117513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3447642" y="6077512"/>
            <a:ext cx="9671385" cy="193919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2396486" y="3151252"/>
            <a:ext cx="5212546" cy="1771838"/>
          </a:xfrm>
        </p:spPr>
        <p:txBody>
          <a:bodyPr>
            <a:normAutofit fontScale="90000"/>
          </a:bodyPr>
          <a:lstStyle/>
          <a:p>
            <a:r>
              <a:rPr lang="en-GB" sz="3500" dirty="0" smtClean="0">
                <a:solidFill>
                  <a:schemeClr val="tx1"/>
                </a:solidFill>
              </a:rPr>
              <a:t>Estimated </a:t>
            </a:r>
            <a:r>
              <a:rPr lang="en-GB" sz="3500" dirty="0">
                <a:solidFill>
                  <a:schemeClr val="tx1"/>
                </a:solidFill>
              </a:rPr>
              <a:t>that </a:t>
            </a:r>
            <a:r>
              <a:rPr lang="en-GB" sz="3500" b="1" i="1" dirty="0">
                <a:solidFill>
                  <a:schemeClr val="tx1"/>
                </a:solidFill>
              </a:rPr>
              <a:t>at least 1.8 billion people</a:t>
            </a:r>
            <a:r>
              <a:rPr lang="en-GB" sz="3500" dirty="0">
                <a:solidFill>
                  <a:schemeClr val="tx1"/>
                </a:solidFill>
              </a:rPr>
              <a:t> worldwide drink from a faecal-contaminated water source, which resulted in </a:t>
            </a:r>
            <a:r>
              <a:rPr lang="en-GB" sz="3500" b="1" i="1" dirty="0">
                <a:solidFill>
                  <a:schemeClr val="tx1"/>
                </a:solidFill>
              </a:rPr>
              <a:t>502,000 deaths </a:t>
            </a:r>
            <a:r>
              <a:rPr lang="en-GB" sz="3500" dirty="0">
                <a:solidFill>
                  <a:schemeClr val="tx1"/>
                </a:solidFill>
              </a:rPr>
              <a:t>from diarrhoeal diseases in 2012 </a:t>
            </a:r>
            <a:r>
              <a:rPr lang="en-GB" sz="3500" dirty="0" smtClean="0">
                <a:solidFill>
                  <a:schemeClr val="tx1"/>
                </a:solidFill>
              </a:rPr>
              <a:t/>
            </a:r>
            <a:br>
              <a:rPr lang="en-GB" sz="3500" dirty="0" smtClean="0">
                <a:solidFill>
                  <a:schemeClr val="tx1"/>
                </a:solidFill>
              </a:rPr>
            </a:br>
            <a:r>
              <a:rPr lang="en-GB" sz="3500" dirty="0" smtClean="0">
                <a:solidFill>
                  <a:schemeClr val="tx1"/>
                </a:solidFill>
              </a:rPr>
              <a:t>(</a:t>
            </a:r>
            <a:r>
              <a:rPr lang="en-GB" sz="3500" dirty="0">
                <a:solidFill>
                  <a:schemeClr val="tx1"/>
                </a:solidFill>
              </a:rPr>
              <a:t>WHO </a:t>
            </a:r>
            <a:r>
              <a:rPr lang="en-GB" sz="3500" dirty="0" smtClean="0">
                <a:solidFill>
                  <a:schemeClr val="tx1"/>
                </a:solidFill>
              </a:rPr>
              <a:t>2016)</a:t>
            </a:r>
            <a:endParaRPr lang="en-GB" sz="3500" dirty="0">
              <a:solidFill>
                <a:schemeClr val="tx1"/>
              </a:solidFill>
            </a:endParaRPr>
          </a:p>
        </p:txBody>
      </p:sp>
      <p:sp>
        <p:nvSpPr>
          <p:cNvPr id="3" name="Rectangle 2"/>
          <p:cNvSpPr/>
          <p:nvPr/>
        </p:nvSpPr>
        <p:spPr>
          <a:xfrm>
            <a:off x="13623114" y="5170158"/>
            <a:ext cx="9654523" cy="1708160"/>
          </a:xfrm>
          <a:prstGeom prst="rect">
            <a:avLst/>
          </a:prstGeom>
        </p:spPr>
        <p:txBody>
          <a:bodyPr wrap="square">
            <a:spAutoFit/>
          </a:bodyPr>
          <a:lstStyle/>
          <a:p>
            <a:pPr algn="ctr"/>
            <a:r>
              <a:rPr lang="en-GB" sz="3500" b="1" u="sng" dirty="0" smtClean="0">
                <a:latin typeface="+mj-lt"/>
              </a:rPr>
              <a:t>Sustainable Development Goal 6:</a:t>
            </a:r>
          </a:p>
          <a:p>
            <a:pPr algn="ctr"/>
            <a:r>
              <a:rPr lang="en-GB" sz="3500" i="1" dirty="0" smtClean="0">
                <a:latin typeface="+mj-lt"/>
              </a:rPr>
              <a:t>“Ensure availability and sustainable management of water and sanitation for all”</a:t>
            </a:r>
            <a:endParaRPr lang="en-GB" sz="3500" i="1" dirty="0">
              <a:latin typeface="+mj-lt"/>
            </a:endParaRPr>
          </a:p>
        </p:txBody>
      </p:sp>
      <p:sp>
        <p:nvSpPr>
          <p:cNvPr id="4" name="TextBox 3"/>
          <p:cNvSpPr txBox="1"/>
          <p:nvPr/>
        </p:nvSpPr>
        <p:spPr>
          <a:xfrm>
            <a:off x="1841736" y="213684"/>
            <a:ext cx="7484741" cy="784830"/>
          </a:xfrm>
          <a:prstGeom prst="rect">
            <a:avLst/>
          </a:prstGeom>
          <a:noFill/>
        </p:spPr>
        <p:txBody>
          <a:bodyPr wrap="none" rtlCol="0">
            <a:spAutoFit/>
          </a:bodyPr>
          <a:lstStyle/>
          <a:p>
            <a:r>
              <a:rPr lang="en-GB" sz="4500" dirty="0" smtClean="0">
                <a:latin typeface="+mj-lt"/>
              </a:rPr>
              <a:t>Why measure water quality?</a:t>
            </a:r>
            <a:endParaRPr lang="en-GB" sz="4500" dirty="0">
              <a:latin typeface="+mj-lt"/>
            </a:endParaRPr>
          </a:p>
        </p:txBody>
      </p:sp>
      <p:grpSp>
        <p:nvGrpSpPr>
          <p:cNvPr id="9" name="Group 8"/>
          <p:cNvGrpSpPr/>
          <p:nvPr/>
        </p:nvGrpSpPr>
        <p:grpSpPr>
          <a:xfrm>
            <a:off x="7736305" y="6270559"/>
            <a:ext cx="4455695" cy="587441"/>
            <a:chOff x="228600" y="5944244"/>
            <a:chExt cx="6100011" cy="804228"/>
          </a:xfrm>
        </p:grpSpPr>
        <p:sp>
          <p:nvSpPr>
            <p:cNvPr id="10" name="Rectangle 9"/>
            <p:cNvSpPr/>
            <p:nvPr/>
          </p:nvSpPr>
          <p:spPr>
            <a:xfrm>
              <a:off x="228600" y="5944244"/>
              <a:ext cx="6100011" cy="804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p:cNvGrpSpPr/>
            <p:nvPr/>
          </p:nvGrpSpPr>
          <p:grpSpPr>
            <a:xfrm>
              <a:off x="312821" y="5974608"/>
              <a:ext cx="5931569" cy="773864"/>
              <a:chOff x="6208295" y="5906835"/>
              <a:chExt cx="5931569" cy="773864"/>
            </a:xfrm>
            <a:solidFill>
              <a:schemeClr val="bg1"/>
            </a:solidFill>
          </p:grpSpPr>
          <p:pic>
            <p:nvPicPr>
              <p:cNvPr id="12" name="Picture 11"/>
              <p:cNvPicPr/>
              <p:nvPr/>
            </p:nvPicPr>
            <p:blipFill rotWithShape="1">
              <a:blip r:embed="rId3" cstate="print">
                <a:extLst>
                  <a:ext uri="{28A0092B-C50C-407E-A947-70E740481C1C}">
                    <a14:useLocalDpi xmlns:a14="http://schemas.microsoft.com/office/drawing/2010/main" val="0"/>
                  </a:ext>
                </a:extLst>
              </a:blip>
              <a:srcRect t="23943" r="15491" b="22704"/>
              <a:stretch/>
            </p:blipFill>
            <p:spPr>
              <a:xfrm>
                <a:off x="10625406" y="5984111"/>
                <a:ext cx="1514458" cy="56548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3" name="Picture 12"/>
              <p:cNvPicPr/>
              <p:nvPr/>
            </p:nvPicPr>
            <p:blipFill rotWithShape="1">
              <a:blip r:embed="rId4" cstate="print">
                <a:extLst>
                  <a:ext uri="{28A0092B-C50C-407E-A947-70E740481C1C}">
                    <a14:useLocalDpi xmlns:a14="http://schemas.microsoft.com/office/drawing/2010/main" val="0"/>
                  </a:ext>
                </a:extLst>
              </a:blip>
              <a:srcRect b="15866"/>
              <a:stretch/>
            </p:blipFill>
            <p:spPr>
              <a:xfrm>
                <a:off x="9485439" y="5906835"/>
                <a:ext cx="1454789" cy="743500"/>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4" name="Picture 13"/>
              <p:cNvPicPr/>
              <p:nvPr/>
            </p:nvPicPr>
            <p:blipFill rotWithShape="1">
              <a:blip r:embed="rId5" cstate="print">
                <a:extLst>
                  <a:ext uri="{28A0092B-C50C-407E-A947-70E740481C1C}">
                    <a14:useLocalDpi xmlns:a14="http://schemas.microsoft.com/office/drawing/2010/main" val="0"/>
                  </a:ext>
                </a:extLst>
              </a:blip>
              <a:srcRect l="28187" r="29026"/>
              <a:stretch/>
            </p:blipFill>
            <p:spPr>
              <a:xfrm>
                <a:off x="8674262" y="5906835"/>
                <a:ext cx="690702" cy="77386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5" name="Picture 14"/>
              <p:cNvPicPr/>
              <p:nvPr/>
            </p:nvPicPr>
            <p:blipFill rotWithShape="1">
              <a:blip r:embed="rId6" cstate="print">
                <a:extLst>
                  <a:ext uri="{28A0092B-C50C-407E-A947-70E740481C1C}">
                    <a14:useLocalDpi xmlns:a14="http://schemas.microsoft.com/office/drawing/2010/main" val="0"/>
                  </a:ext>
                </a:extLst>
              </a:blip>
              <a:srcRect l="7102" r="12211"/>
              <a:stretch/>
            </p:blipFill>
            <p:spPr>
              <a:xfrm>
                <a:off x="7075716" y="5906835"/>
                <a:ext cx="1478071" cy="713136"/>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08295" y="5906835"/>
                <a:ext cx="746946" cy="720547"/>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grpSp>
      </p:grpSp>
      <p:pic>
        <p:nvPicPr>
          <p:cNvPr id="6" name="Picture 5"/>
          <p:cNvPicPr>
            <a:picLocks noChangeAspect="1"/>
          </p:cNvPicPr>
          <p:nvPr/>
        </p:nvPicPr>
        <p:blipFill rotWithShape="1">
          <a:blip r:embed="rId8"/>
          <a:srcRect l="10709" r="8235" b="6652"/>
          <a:stretch/>
        </p:blipFill>
        <p:spPr>
          <a:xfrm>
            <a:off x="503536" y="2466006"/>
            <a:ext cx="594360" cy="1167002"/>
          </a:xfrm>
          <a:prstGeom prst="rect">
            <a:avLst/>
          </a:prstGeom>
        </p:spPr>
      </p:pic>
      <p:pic>
        <p:nvPicPr>
          <p:cNvPr id="19" name="Picture 18"/>
          <p:cNvPicPr>
            <a:picLocks noChangeAspect="1"/>
          </p:cNvPicPr>
          <p:nvPr/>
        </p:nvPicPr>
        <p:blipFill>
          <a:blip r:embed="rId9"/>
          <a:stretch>
            <a:fillRect/>
          </a:stretch>
        </p:blipFill>
        <p:spPr>
          <a:xfrm>
            <a:off x="1129692" y="1189427"/>
            <a:ext cx="585844" cy="1167002"/>
          </a:xfrm>
          <a:prstGeom prst="rect">
            <a:avLst/>
          </a:prstGeom>
        </p:spPr>
      </p:pic>
      <p:pic>
        <p:nvPicPr>
          <p:cNvPr id="20" name="Picture 19"/>
          <p:cNvPicPr>
            <a:picLocks noChangeAspect="1"/>
          </p:cNvPicPr>
          <p:nvPr/>
        </p:nvPicPr>
        <p:blipFill rotWithShape="1">
          <a:blip r:embed="rId8"/>
          <a:srcRect l="10709" r="8235" b="6652"/>
          <a:stretch/>
        </p:blipFill>
        <p:spPr>
          <a:xfrm>
            <a:off x="1142105" y="2458745"/>
            <a:ext cx="594360" cy="1167002"/>
          </a:xfrm>
          <a:prstGeom prst="rect">
            <a:avLst/>
          </a:prstGeom>
        </p:spPr>
      </p:pic>
      <p:pic>
        <p:nvPicPr>
          <p:cNvPr id="21" name="Picture 20"/>
          <p:cNvPicPr>
            <a:picLocks noChangeAspect="1"/>
          </p:cNvPicPr>
          <p:nvPr/>
        </p:nvPicPr>
        <p:blipFill rotWithShape="1">
          <a:blip r:embed="rId8"/>
          <a:srcRect l="10709" r="8235" b="6652"/>
          <a:stretch/>
        </p:blipFill>
        <p:spPr>
          <a:xfrm>
            <a:off x="2472249" y="2384871"/>
            <a:ext cx="594360" cy="1167002"/>
          </a:xfrm>
          <a:prstGeom prst="rect">
            <a:avLst/>
          </a:prstGeom>
        </p:spPr>
      </p:pic>
      <p:pic>
        <p:nvPicPr>
          <p:cNvPr id="22" name="Picture 21"/>
          <p:cNvPicPr>
            <a:picLocks noChangeAspect="1"/>
          </p:cNvPicPr>
          <p:nvPr/>
        </p:nvPicPr>
        <p:blipFill>
          <a:blip r:embed="rId9"/>
          <a:stretch>
            <a:fillRect/>
          </a:stretch>
        </p:blipFill>
        <p:spPr>
          <a:xfrm>
            <a:off x="491436" y="1189427"/>
            <a:ext cx="585844" cy="1167002"/>
          </a:xfrm>
          <a:prstGeom prst="rect">
            <a:avLst/>
          </a:prstGeom>
        </p:spPr>
      </p:pic>
      <p:pic>
        <p:nvPicPr>
          <p:cNvPr id="23" name="Picture 22"/>
          <p:cNvPicPr>
            <a:picLocks noChangeAspect="1"/>
          </p:cNvPicPr>
          <p:nvPr/>
        </p:nvPicPr>
        <p:blipFill>
          <a:blip r:embed="rId9"/>
          <a:stretch>
            <a:fillRect/>
          </a:stretch>
        </p:blipFill>
        <p:spPr>
          <a:xfrm>
            <a:off x="1795316" y="1186055"/>
            <a:ext cx="585844" cy="1167002"/>
          </a:xfrm>
          <a:prstGeom prst="rect">
            <a:avLst/>
          </a:prstGeom>
        </p:spPr>
      </p:pic>
      <p:pic>
        <p:nvPicPr>
          <p:cNvPr id="24" name="Picture 23"/>
          <p:cNvPicPr>
            <a:picLocks noChangeAspect="1"/>
          </p:cNvPicPr>
          <p:nvPr/>
        </p:nvPicPr>
        <p:blipFill>
          <a:blip r:embed="rId9"/>
          <a:stretch>
            <a:fillRect/>
          </a:stretch>
        </p:blipFill>
        <p:spPr>
          <a:xfrm>
            <a:off x="2486227" y="1166671"/>
            <a:ext cx="585844" cy="1167002"/>
          </a:xfrm>
          <a:prstGeom prst="rect">
            <a:avLst/>
          </a:prstGeom>
        </p:spPr>
      </p:pic>
      <p:pic>
        <p:nvPicPr>
          <p:cNvPr id="25" name="Picture 24"/>
          <p:cNvPicPr>
            <a:picLocks noChangeAspect="1"/>
          </p:cNvPicPr>
          <p:nvPr/>
        </p:nvPicPr>
        <p:blipFill rotWithShape="1">
          <a:blip r:embed="rId8"/>
          <a:srcRect l="10709" r="8235" b="6652"/>
          <a:stretch/>
        </p:blipFill>
        <p:spPr>
          <a:xfrm>
            <a:off x="1798105" y="2445751"/>
            <a:ext cx="594360" cy="1167002"/>
          </a:xfrm>
          <a:prstGeom prst="rect">
            <a:avLst/>
          </a:prstGeom>
        </p:spPr>
      </p:pic>
      <p:pic>
        <p:nvPicPr>
          <p:cNvPr id="26" name="Picture 25"/>
          <p:cNvPicPr>
            <a:picLocks noChangeAspect="1"/>
          </p:cNvPicPr>
          <p:nvPr/>
        </p:nvPicPr>
        <p:blipFill rotWithShape="1">
          <a:blip r:embed="rId8"/>
          <a:srcRect l="10709" r="8235" b="6652"/>
          <a:stretch/>
        </p:blipFill>
        <p:spPr>
          <a:xfrm>
            <a:off x="487277" y="3612753"/>
            <a:ext cx="594360" cy="1167002"/>
          </a:xfrm>
          <a:prstGeom prst="rect">
            <a:avLst/>
          </a:prstGeom>
        </p:spPr>
      </p:pic>
      <p:pic>
        <p:nvPicPr>
          <p:cNvPr id="27" name="Picture 26"/>
          <p:cNvPicPr>
            <a:picLocks noChangeAspect="1"/>
          </p:cNvPicPr>
          <p:nvPr/>
        </p:nvPicPr>
        <p:blipFill rotWithShape="1">
          <a:blip r:embed="rId8"/>
          <a:srcRect l="10709" r="8235" b="6652"/>
          <a:stretch/>
        </p:blipFill>
        <p:spPr>
          <a:xfrm>
            <a:off x="1133082" y="3612753"/>
            <a:ext cx="594360" cy="1167002"/>
          </a:xfrm>
          <a:prstGeom prst="rect">
            <a:avLst/>
          </a:prstGeom>
        </p:spPr>
      </p:pic>
      <p:pic>
        <p:nvPicPr>
          <p:cNvPr id="28" name="Picture 27"/>
          <p:cNvPicPr>
            <a:picLocks noChangeAspect="1"/>
          </p:cNvPicPr>
          <p:nvPr/>
        </p:nvPicPr>
        <p:blipFill rotWithShape="1">
          <a:blip r:embed="rId8"/>
          <a:srcRect l="10709" r="8235" b="6652"/>
          <a:stretch/>
        </p:blipFill>
        <p:spPr>
          <a:xfrm>
            <a:off x="1795844" y="3612753"/>
            <a:ext cx="594360" cy="1167002"/>
          </a:xfrm>
          <a:prstGeom prst="rect">
            <a:avLst/>
          </a:prstGeom>
        </p:spPr>
      </p:pic>
      <p:pic>
        <p:nvPicPr>
          <p:cNvPr id="29" name="Picture 28"/>
          <p:cNvPicPr>
            <a:picLocks noChangeAspect="1"/>
          </p:cNvPicPr>
          <p:nvPr/>
        </p:nvPicPr>
        <p:blipFill rotWithShape="1">
          <a:blip r:embed="rId8"/>
          <a:srcRect l="10709" r="8235" b="6652"/>
          <a:stretch/>
        </p:blipFill>
        <p:spPr>
          <a:xfrm>
            <a:off x="2457773" y="3612753"/>
            <a:ext cx="594360" cy="1167002"/>
          </a:xfrm>
          <a:prstGeom prst="rect">
            <a:avLst/>
          </a:prstGeom>
        </p:spPr>
      </p:pic>
      <p:pic>
        <p:nvPicPr>
          <p:cNvPr id="30" name="Picture 29"/>
          <p:cNvPicPr>
            <a:picLocks noChangeAspect="1"/>
          </p:cNvPicPr>
          <p:nvPr/>
        </p:nvPicPr>
        <p:blipFill rotWithShape="1">
          <a:blip r:embed="rId8"/>
          <a:srcRect l="10709" r="8235" b="6652"/>
          <a:stretch/>
        </p:blipFill>
        <p:spPr>
          <a:xfrm>
            <a:off x="487277" y="4857236"/>
            <a:ext cx="594360" cy="1167002"/>
          </a:xfrm>
          <a:prstGeom prst="rect">
            <a:avLst/>
          </a:prstGeom>
        </p:spPr>
      </p:pic>
      <p:pic>
        <p:nvPicPr>
          <p:cNvPr id="31" name="Picture 30"/>
          <p:cNvPicPr>
            <a:picLocks noChangeAspect="1"/>
          </p:cNvPicPr>
          <p:nvPr/>
        </p:nvPicPr>
        <p:blipFill rotWithShape="1">
          <a:blip r:embed="rId8"/>
          <a:srcRect l="10709" r="8235" b="6652"/>
          <a:stretch/>
        </p:blipFill>
        <p:spPr>
          <a:xfrm>
            <a:off x="2451276" y="4857236"/>
            <a:ext cx="594360" cy="1167002"/>
          </a:xfrm>
          <a:prstGeom prst="rect">
            <a:avLst/>
          </a:prstGeom>
        </p:spPr>
      </p:pic>
      <p:pic>
        <p:nvPicPr>
          <p:cNvPr id="32" name="Picture 31"/>
          <p:cNvPicPr>
            <a:picLocks noChangeAspect="1"/>
          </p:cNvPicPr>
          <p:nvPr/>
        </p:nvPicPr>
        <p:blipFill rotWithShape="1">
          <a:blip r:embed="rId8"/>
          <a:srcRect l="10709" r="8235" b="6652"/>
          <a:stretch/>
        </p:blipFill>
        <p:spPr>
          <a:xfrm>
            <a:off x="1779318" y="4836981"/>
            <a:ext cx="594360" cy="1167002"/>
          </a:xfrm>
          <a:prstGeom prst="rect">
            <a:avLst/>
          </a:prstGeom>
        </p:spPr>
      </p:pic>
      <p:pic>
        <p:nvPicPr>
          <p:cNvPr id="33" name="Picture 32"/>
          <p:cNvPicPr>
            <a:picLocks noChangeAspect="1"/>
          </p:cNvPicPr>
          <p:nvPr/>
        </p:nvPicPr>
        <p:blipFill rotWithShape="1">
          <a:blip r:embed="rId8"/>
          <a:srcRect l="10709" r="8235" b="6652"/>
          <a:stretch/>
        </p:blipFill>
        <p:spPr>
          <a:xfrm>
            <a:off x="1107361" y="4836981"/>
            <a:ext cx="594360" cy="1167002"/>
          </a:xfrm>
          <a:prstGeom prst="rect">
            <a:avLst/>
          </a:prstGeom>
        </p:spPr>
      </p:pic>
      <p:pic>
        <p:nvPicPr>
          <p:cNvPr id="36" name="Picture 35"/>
          <p:cNvPicPr>
            <a:picLocks noChangeAspect="1"/>
          </p:cNvPicPr>
          <p:nvPr/>
        </p:nvPicPr>
        <p:blipFill rotWithShape="1">
          <a:blip r:embed="rId8"/>
          <a:srcRect l="10709" r="8235" b="6652"/>
          <a:stretch/>
        </p:blipFill>
        <p:spPr>
          <a:xfrm>
            <a:off x="3152283" y="1157934"/>
            <a:ext cx="594360" cy="1167002"/>
          </a:xfrm>
          <a:prstGeom prst="rect">
            <a:avLst/>
          </a:prstGeom>
        </p:spPr>
      </p:pic>
      <p:pic>
        <p:nvPicPr>
          <p:cNvPr id="37" name="Picture 36"/>
          <p:cNvPicPr>
            <a:picLocks noChangeAspect="1"/>
          </p:cNvPicPr>
          <p:nvPr/>
        </p:nvPicPr>
        <p:blipFill>
          <a:blip r:embed="rId9"/>
          <a:stretch>
            <a:fillRect/>
          </a:stretch>
        </p:blipFill>
        <p:spPr>
          <a:xfrm>
            <a:off x="3847752" y="2357436"/>
            <a:ext cx="585844" cy="1167002"/>
          </a:xfrm>
          <a:prstGeom prst="rect">
            <a:avLst/>
          </a:prstGeom>
        </p:spPr>
      </p:pic>
      <p:pic>
        <p:nvPicPr>
          <p:cNvPr id="38" name="Picture 37"/>
          <p:cNvPicPr>
            <a:picLocks noChangeAspect="1"/>
          </p:cNvPicPr>
          <p:nvPr/>
        </p:nvPicPr>
        <p:blipFill rotWithShape="1">
          <a:blip r:embed="rId8"/>
          <a:srcRect l="10709" r="8235" b="6652"/>
          <a:stretch/>
        </p:blipFill>
        <p:spPr>
          <a:xfrm>
            <a:off x="3856174" y="1166671"/>
            <a:ext cx="594360" cy="1167002"/>
          </a:xfrm>
          <a:prstGeom prst="rect">
            <a:avLst/>
          </a:prstGeom>
        </p:spPr>
      </p:pic>
      <p:pic>
        <p:nvPicPr>
          <p:cNvPr id="39" name="Picture 38"/>
          <p:cNvPicPr>
            <a:picLocks noChangeAspect="1"/>
          </p:cNvPicPr>
          <p:nvPr/>
        </p:nvPicPr>
        <p:blipFill rotWithShape="1">
          <a:blip r:embed="rId8"/>
          <a:srcRect l="10709" r="8235" b="6652"/>
          <a:stretch/>
        </p:blipFill>
        <p:spPr>
          <a:xfrm>
            <a:off x="5194408" y="1166671"/>
            <a:ext cx="594360" cy="1167002"/>
          </a:xfrm>
          <a:prstGeom prst="rect">
            <a:avLst/>
          </a:prstGeom>
        </p:spPr>
      </p:pic>
      <p:pic>
        <p:nvPicPr>
          <p:cNvPr id="40" name="Picture 39"/>
          <p:cNvPicPr>
            <a:picLocks noChangeAspect="1"/>
          </p:cNvPicPr>
          <p:nvPr/>
        </p:nvPicPr>
        <p:blipFill>
          <a:blip r:embed="rId9"/>
          <a:stretch>
            <a:fillRect/>
          </a:stretch>
        </p:blipFill>
        <p:spPr>
          <a:xfrm>
            <a:off x="3171395" y="2396311"/>
            <a:ext cx="585844" cy="1167002"/>
          </a:xfrm>
          <a:prstGeom prst="rect">
            <a:avLst/>
          </a:prstGeom>
        </p:spPr>
      </p:pic>
      <p:pic>
        <p:nvPicPr>
          <p:cNvPr id="41" name="Picture 40"/>
          <p:cNvPicPr>
            <a:picLocks noChangeAspect="1"/>
          </p:cNvPicPr>
          <p:nvPr/>
        </p:nvPicPr>
        <p:blipFill>
          <a:blip r:embed="rId9"/>
          <a:stretch>
            <a:fillRect/>
          </a:stretch>
        </p:blipFill>
        <p:spPr>
          <a:xfrm>
            <a:off x="4549518" y="2357436"/>
            <a:ext cx="585844" cy="1167002"/>
          </a:xfrm>
          <a:prstGeom prst="rect">
            <a:avLst/>
          </a:prstGeom>
        </p:spPr>
      </p:pic>
      <p:pic>
        <p:nvPicPr>
          <p:cNvPr id="42" name="Picture 41"/>
          <p:cNvPicPr>
            <a:picLocks noChangeAspect="1"/>
          </p:cNvPicPr>
          <p:nvPr/>
        </p:nvPicPr>
        <p:blipFill>
          <a:blip r:embed="rId9"/>
          <a:stretch>
            <a:fillRect/>
          </a:stretch>
        </p:blipFill>
        <p:spPr>
          <a:xfrm>
            <a:off x="5205060" y="2356429"/>
            <a:ext cx="585844" cy="1167002"/>
          </a:xfrm>
          <a:prstGeom prst="rect">
            <a:avLst/>
          </a:prstGeom>
        </p:spPr>
      </p:pic>
      <p:pic>
        <p:nvPicPr>
          <p:cNvPr id="43" name="Picture 42"/>
          <p:cNvPicPr>
            <a:picLocks noChangeAspect="1"/>
          </p:cNvPicPr>
          <p:nvPr/>
        </p:nvPicPr>
        <p:blipFill rotWithShape="1">
          <a:blip r:embed="rId8"/>
          <a:srcRect l="10709" r="8235" b="6652"/>
          <a:stretch/>
        </p:blipFill>
        <p:spPr>
          <a:xfrm>
            <a:off x="4513760" y="1157934"/>
            <a:ext cx="594360" cy="1167002"/>
          </a:xfrm>
          <a:prstGeom prst="rect">
            <a:avLst/>
          </a:prstGeom>
        </p:spPr>
      </p:pic>
      <p:pic>
        <p:nvPicPr>
          <p:cNvPr id="44" name="Picture 43"/>
          <p:cNvPicPr>
            <a:picLocks noChangeAspect="1"/>
          </p:cNvPicPr>
          <p:nvPr/>
        </p:nvPicPr>
        <p:blipFill rotWithShape="1">
          <a:blip r:embed="rId8"/>
          <a:srcRect l="10709" r="8235" b="6652"/>
          <a:stretch/>
        </p:blipFill>
        <p:spPr>
          <a:xfrm>
            <a:off x="3178370" y="3592498"/>
            <a:ext cx="594360" cy="1167002"/>
          </a:xfrm>
          <a:prstGeom prst="rect">
            <a:avLst/>
          </a:prstGeom>
        </p:spPr>
      </p:pic>
      <p:pic>
        <p:nvPicPr>
          <p:cNvPr id="45" name="Picture 44"/>
          <p:cNvPicPr>
            <a:picLocks noChangeAspect="1"/>
          </p:cNvPicPr>
          <p:nvPr/>
        </p:nvPicPr>
        <p:blipFill rotWithShape="1">
          <a:blip r:embed="rId8"/>
          <a:srcRect l="10709" r="8235" b="6652"/>
          <a:stretch/>
        </p:blipFill>
        <p:spPr>
          <a:xfrm>
            <a:off x="3824175" y="3592498"/>
            <a:ext cx="594360" cy="1167002"/>
          </a:xfrm>
          <a:prstGeom prst="rect">
            <a:avLst/>
          </a:prstGeom>
        </p:spPr>
      </p:pic>
      <p:pic>
        <p:nvPicPr>
          <p:cNvPr id="46" name="Picture 45"/>
          <p:cNvPicPr>
            <a:picLocks noChangeAspect="1"/>
          </p:cNvPicPr>
          <p:nvPr/>
        </p:nvPicPr>
        <p:blipFill rotWithShape="1">
          <a:blip r:embed="rId8"/>
          <a:srcRect l="10709" r="8235" b="6652"/>
          <a:stretch/>
        </p:blipFill>
        <p:spPr>
          <a:xfrm>
            <a:off x="4486937" y="3592498"/>
            <a:ext cx="594360" cy="1167002"/>
          </a:xfrm>
          <a:prstGeom prst="rect">
            <a:avLst/>
          </a:prstGeom>
        </p:spPr>
      </p:pic>
      <p:pic>
        <p:nvPicPr>
          <p:cNvPr id="47" name="Picture 46"/>
          <p:cNvPicPr>
            <a:picLocks noChangeAspect="1"/>
          </p:cNvPicPr>
          <p:nvPr/>
        </p:nvPicPr>
        <p:blipFill rotWithShape="1">
          <a:blip r:embed="rId8"/>
          <a:srcRect l="10709" r="8235" b="6652"/>
          <a:stretch/>
        </p:blipFill>
        <p:spPr>
          <a:xfrm>
            <a:off x="5148866" y="3592498"/>
            <a:ext cx="594360" cy="1167002"/>
          </a:xfrm>
          <a:prstGeom prst="rect">
            <a:avLst/>
          </a:prstGeom>
        </p:spPr>
      </p:pic>
      <p:pic>
        <p:nvPicPr>
          <p:cNvPr id="48" name="Picture 47"/>
          <p:cNvPicPr>
            <a:picLocks noChangeAspect="1"/>
          </p:cNvPicPr>
          <p:nvPr/>
        </p:nvPicPr>
        <p:blipFill rotWithShape="1">
          <a:blip r:embed="rId8"/>
          <a:srcRect l="10709" r="8235" b="6652"/>
          <a:stretch/>
        </p:blipFill>
        <p:spPr>
          <a:xfrm>
            <a:off x="3178370" y="4836981"/>
            <a:ext cx="594360" cy="1167002"/>
          </a:xfrm>
          <a:prstGeom prst="rect">
            <a:avLst/>
          </a:prstGeom>
        </p:spPr>
      </p:pic>
      <p:pic>
        <p:nvPicPr>
          <p:cNvPr id="49" name="Picture 48"/>
          <p:cNvPicPr>
            <a:picLocks noChangeAspect="1"/>
          </p:cNvPicPr>
          <p:nvPr/>
        </p:nvPicPr>
        <p:blipFill rotWithShape="1">
          <a:blip r:embed="rId8"/>
          <a:srcRect l="10709" r="8235" b="6652"/>
          <a:stretch/>
        </p:blipFill>
        <p:spPr>
          <a:xfrm>
            <a:off x="5142369" y="4836981"/>
            <a:ext cx="594360" cy="1167002"/>
          </a:xfrm>
          <a:prstGeom prst="rect">
            <a:avLst/>
          </a:prstGeom>
        </p:spPr>
      </p:pic>
      <p:pic>
        <p:nvPicPr>
          <p:cNvPr id="50" name="Picture 49"/>
          <p:cNvPicPr>
            <a:picLocks noChangeAspect="1"/>
          </p:cNvPicPr>
          <p:nvPr/>
        </p:nvPicPr>
        <p:blipFill rotWithShape="1">
          <a:blip r:embed="rId8"/>
          <a:srcRect l="10709" r="8235" b="6652"/>
          <a:stretch/>
        </p:blipFill>
        <p:spPr>
          <a:xfrm>
            <a:off x="4470411" y="4816726"/>
            <a:ext cx="594360" cy="1167002"/>
          </a:xfrm>
          <a:prstGeom prst="rect">
            <a:avLst/>
          </a:prstGeom>
        </p:spPr>
      </p:pic>
      <p:pic>
        <p:nvPicPr>
          <p:cNvPr id="51" name="Picture 50"/>
          <p:cNvPicPr>
            <a:picLocks noChangeAspect="1"/>
          </p:cNvPicPr>
          <p:nvPr/>
        </p:nvPicPr>
        <p:blipFill rotWithShape="1">
          <a:blip r:embed="rId8"/>
          <a:srcRect l="10709" r="8235" b="6652"/>
          <a:stretch/>
        </p:blipFill>
        <p:spPr>
          <a:xfrm>
            <a:off x="3798454" y="4816726"/>
            <a:ext cx="594360" cy="1167002"/>
          </a:xfrm>
          <a:prstGeom prst="rect">
            <a:avLst/>
          </a:prstGeom>
        </p:spPr>
      </p:pic>
      <p:pic>
        <p:nvPicPr>
          <p:cNvPr id="53" name="Picture 52"/>
          <p:cNvPicPr>
            <a:picLocks noChangeAspect="1"/>
          </p:cNvPicPr>
          <p:nvPr/>
        </p:nvPicPr>
        <p:blipFill rotWithShape="1">
          <a:blip r:embed="rId8"/>
          <a:srcRect l="10709" r="8235" b="6652"/>
          <a:stretch/>
        </p:blipFill>
        <p:spPr>
          <a:xfrm>
            <a:off x="5836006" y="2445751"/>
            <a:ext cx="594360" cy="1167002"/>
          </a:xfrm>
          <a:prstGeom prst="rect">
            <a:avLst/>
          </a:prstGeom>
        </p:spPr>
      </p:pic>
      <p:pic>
        <p:nvPicPr>
          <p:cNvPr id="54" name="Picture 53"/>
          <p:cNvPicPr>
            <a:picLocks noChangeAspect="1"/>
          </p:cNvPicPr>
          <p:nvPr/>
        </p:nvPicPr>
        <p:blipFill>
          <a:blip r:embed="rId9"/>
          <a:stretch>
            <a:fillRect/>
          </a:stretch>
        </p:blipFill>
        <p:spPr>
          <a:xfrm>
            <a:off x="6529161" y="3637897"/>
            <a:ext cx="585844" cy="1167002"/>
          </a:xfrm>
          <a:prstGeom prst="rect">
            <a:avLst/>
          </a:prstGeom>
        </p:spPr>
      </p:pic>
      <p:pic>
        <p:nvPicPr>
          <p:cNvPr id="55" name="Picture 54"/>
          <p:cNvPicPr>
            <a:picLocks noChangeAspect="1"/>
          </p:cNvPicPr>
          <p:nvPr/>
        </p:nvPicPr>
        <p:blipFill rotWithShape="1">
          <a:blip r:embed="rId8"/>
          <a:srcRect l="10709" r="8235" b="6652"/>
          <a:stretch/>
        </p:blipFill>
        <p:spPr>
          <a:xfrm>
            <a:off x="6512905" y="2466006"/>
            <a:ext cx="594360" cy="1167002"/>
          </a:xfrm>
          <a:prstGeom prst="rect">
            <a:avLst/>
          </a:prstGeom>
        </p:spPr>
      </p:pic>
      <p:pic>
        <p:nvPicPr>
          <p:cNvPr id="56" name="Picture 55"/>
          <p:cNvPicPr>
            <a:picLocks noChangeAspect="1"/>
          </p:cNvPicPr>
          <p:nvPr/>
        </p:nvPicPr>
        <p:blipFill rotWithShape="1">
          <a:blip r:embed="rId8"/>
          <a:srcRect l="10709" r="8235" b="6652"/>
          <a:stretch/>
        </p:blipFill>
        <p:spPr>
          <a:xfrm>
            <a:off x="7832776" y="2466006"/>
            <a:ext cx="594360" cy="1167002"/>
          </a:xfrm>
          <a:prstGeom prst="rect">
            <a:avLst/>
          </a:prstGeom>
        </p:spPr>
      </p:pic>
      <p:pic>
        <p:nvPicPr>
          <p:cNvPr id="57" name="Picture 56"/>
          <p:cNvPicPr>
            <a:picLocks noChangeAspect="1"/>
          </p:cNvPicPr>
          <p:nvPr/>
        </p:nvPicPr>
        <p:blipFill>
          <a:blip r:embed="rId9"/>
          <a:stretch>
            <a:fillRect/>
          </a:stretch>
        </p:blipFill>
        <p:spPr>
          <a:xfrm>
            <a:off x="5851578" y="3633008"/>
            <a:ext cx="585844" cy="1167002"/>
          </a:xfrm>
          <a:prstGeom prst="rect">
            <a:avLst/>
          </a:prstGeom>
        </p:spPr>
      </p:pic>
      <p:pic>
        <p:nvPicPr>
          <p:cNvPr id="58" name="Picture 57"/>
          <p:cNvPicPr>
            <a:picLocks noChangeAspect="1"/>
          </p:cNvPicPr>
          <p:nvPr/>
        </p:nvPicPr>
        <p:blipFill>
          <a:blip r:embed="rId9"/>
          <a:stretch>
            <a:fillRect/>
          </a:stretch>
        </p:blipFill>
        <p:spPr>
          <a:xfrm>
            <a:off x="7185668" y="3661621"/>
            <a:ext cx="585844" cy="1167002"/>
          </a:xfrm>
          <a:prstGeom prst="rect">
            <a:avLst/>
          </a:prstGeom>
        </p:spPr>
      </p:pic>
      <p:pic>
        <p:nvPicPr>
          <p:cNvPr id="59" name="Picture 58"/>
          <p:cNvPicPr>
            <a:picLocks noChangeAspect="1"/>
          </p:cNvPicPr>
          <p:nvPr/>
        </p:nvPicPr>
        <p:blipFill>
          <a:blip r:embed="rId9"/>
          <a:stretch>
            <a:fillRect/>
          </a:stretch>
        </p:blipFill>
        <p:spPr>
          <a:xfrm>
            <a:off x="7877957" y="3655187"/>
            <a:ext cx="585844" cy="1167002"/>
          </a:xfrm>
          <a:prstGeom prst="rect">
            <a:avLst/>
          </a:prstGeom>
        </p:spPr>
      </p:pic>
      <p:pic>
        <p:nvPicPr>
          <p:cNvPr id="60" name="Picture 59"/>
          <p:cNvPicPr>
            <a:picLocks noChangeAspect="1"/>
          </p:cNvPicPr>
          <p:nvPr/>
        </p:nvPicPr>
        <p:blipFill rotWithShape="1">
          <a:blip r:embed="rId8"/>
          <a:srcRect l="10709" r="8235" b="6652"/>
          <a:stretch/>
        </p:blipFill>
        <p:spPr>
          <a:xfrm>
            <a:off x="7170847" y="2466006"/>
            <a:ext cx="594360" cy="1167002"/>
          </a:xfrm>
          <a:prstGeom prst="rect">
            <a:avLst/>
          </a:prstGeom>
        </p:spPr>
      </p:pic>
      <p:pic>
        <p:nvPicPr>
          <p:cNvPr id="61" name="Picture 60"/>
          <p:cNvPicPr>
            <a:picLocks noChangeAspect="1"/>
          </p:cNvPicPr>
          <p:nvPr/>
        </p:nvPicPr>
        <p:blipFill rotWithShape="1">
          <a:blip r:embed="rId8"/>
          <a:srcRect l="10709" r="8235" b="6652"/>
          <a:stretch/>
        </p:blipFill>
        <p:spPr>
          <a:xfrm>
            <a:off x="5788768" y="1178049"/>
            <a:ext cx="594360" cy="1167002"/>
          </a:xfrm>
          <a:prstGeom prst="rect">
            <a:avLst/>
          </a:prstGeom>
        </p:spPr>
      </p:pic>
      <p:pic>
        <p:nvPicPr>
          <p:cNvPr id="62" name="Picture 61"/>
          <p:cNvPicPr>
            <a:picLocks noChangeAspect="1"/>
          </p:cNvPicPr>
          <p:nvPr/>
        </p:nvPicPr>
        <p:blipFill rotWithShape="1">
          <a:blip r:embed="rId8"/>
          <a:srcRect l="10709" r="8235" b="6652"/>
          <a:stretch/>
        </p:blipFill>
        <p:spPr>
          <a:xfrm>
            <a:off x="6509042" y="1167451"/>
            <a:ext cx="594360" cy="1167002"/>
          </a:xfrm>
          <a:prstGeom prst="rect">
            <a:avLst/>
          </a:prstGeom>
        </p:spPr>
      </p:pic>
      <p:pic>
        <p:nvPicPr>
          <p:cNvPr id="63" name="Picture 62"/>
          <p:cNvPicPr>
            <a:picLocks noChangeAspect="1"/>
          </p:cNvPicPr>
          <p:nvPr/>
        </p:nvPicPr>
        <p:blipFill rotWithShape="1">
          <a:blip r:embed="rId8"/>
          <a:srcRect l="10709" r="8235" b="6652"/>
          <a:stretch/>
        </p:blipFill>
        <p:spPr>
          <a:xfrm>
            <a:off x="7208664" y="1153575"/>
            <a:ext cx="594360" cy="1167002"/>
          </a:xfrm>
          <a:prstGeom prst="rect">
            <a:avLst/>
          </a:prstGeom>
        </p:spPr>
      </p:pic>
      <p:pic>
        <p:nvPicPr>
          <p:cNvPr id="64" name="Picture 63"/>
          <p:cNvPicPr>
            <a:picLocks noChangeAspect="1"/>
          </p:cNvPicPr>
          <p:nvPr/>
        </p:nvPicPr>
        <p:blipFill rotWithShape="1">
          <a:blip r:embed="rId8"/>
          <a:srcRect l="10709" r="8235" b="6652"/>
          <a:stretch/>
        </p:blipFill>
        <p:spPr>
          <a:xfrm>
            <a:off x="7884965" y="1165077"/>
            <a:ext cx="594360" cy="1167002"/>
          </a:xfrm>
          <a:prstGeom prst="rect">
            <a:avLst/>
          </a:prstGeom>
        </p:spPr>
      </p:pic>
      <p:pic>
        <p:nvPicPr>
          <p:cNvPr id="65" name="Picture 64"/>
          <p:cNvPicPr>
            <a:picLocks noChangeAspect="1"/>
          </p:cNvPicPr>
          <p:nvPr/>
        </p:nvPicPr>
        <p:blipFill rotWithShape="1">
          <a:blip r:embed="rId8"/>
          <a:srcRect l="10709" r="8235" b="6652"/>
          <a:stretch/>
        </p:blipFill>
        <p:spPr>
          <a:xfrm>
            <a:off x="5860019" y="4877491"/>
            <a:ext cx="594360" cy="1167002"/>
          </a:xfrm>
          <a:prstGeom prst="rect">
            <a:avLst/>
          </a:prstGeom>
        </p:spPr>
      </p:pic>
      <p:pic>
        <p:nvPicPr>
          <p:cNvPr id="66" name="Picture 65"/>
          <p:cNvPicPr>
            <a:picLocks noChangeAspect="1"/>
          </p:cNvPicPr>
          <p:nvPr/>
        </p:nvPicPr>
        <p:blipFill rotWithShape="1">
          <a:blip r:embed="rId8"/>
          <a:srcRect l="10709" r="8235" b="6652"/>
          <a:stretch/>
        </p:blipFill>
        <p:spPr>
          <a:xfrm>
            <a:off x="7824018" y="4877491"/>
            <a:ext cx="594360" cy="1167002"/>
          </a:xfrm>
          <a:prstGeom prst="rect">
            <a:avLst/>
          </a:prstGeom>
        </p:spPr>
      </p:pic>
      <p:pic>
        <p:nvPicPr>
          <p:cNvPr id="67" name="Picture 66"/>
          <p:cNvPicPr>
            <a:picLocks noChangeAspect="1"/>
          </p:cNvPicPr>
          <p:nvPr/>
        </p:nvPicPr>
        <p:blipFill rotWithShape="1">
          <a:blip r:embed="rId8"/>
          <a:srcRect l="10709" r="8235" b="6652"/>
          <a:stretch/>
        </p:blipFill>
        <p:spPr>
          <a:xfrm>
            <a:off x="7152060" y="4857236"/>
            <a:ext cx="594360" cy="1167002"/>
          </a:xfrm>
          <a:prstGeom prst="rect">
            <a:avLst/>
          </a:prstGeom>
        </p:spPr>
      </p:pic>
      <p:pic>
        <p:nvPicPr>
          <p:cNvPr id="68" name="Picture 67"/>
          <p:cNvPicPr>
            <a:picLocks noChangeAspect="1"/>
          </p:cNvPicPr>
          <p:nvPr/>
        </p:nvPicPr>
        <p:blipFill rotWithShape="1">
          <a:blip r:embed="rId8"/>
          <a:srcRect l="10709" r="8235" b="6652"/>
          <a:stretch/>
        </p:blipFill>
        <p:spPr>
          <a:xfrm>
            <a:off x="6480103" y="4857236"/>
            <a:ext cx="594360" cy="1167002"/>
          </a:xfrm>
          <a:prstGeom prst="rect">
            <a:avLst/>
          </a:prstGeom>
        </p:spPr>
      </p:pic>
      <p:pic>
        <p:nvPicPr>
          <p:cNvPr id="70" name="Picture 69"/>
          <p:cNvPicPr>
            <a:picLocks noChangeAspect="1"/>
          </p:cNvPicPr>
          <p:nvPr/>
        </p:nvPicPr>
        <p:blipFill rotWithShape="1">
          <a:blip r:embed="rId8"/>
          <a:srcRect l="10709" r="8235" b="6652"/>
          <a:stretch/>
        </p:blipFill>
        <p:spPr>
          <a:xfrm>
            <a:off x="8561275" y="2425496"/>
            <a:ext cx="594360" cy="1167002"/>
          </a:xfrm>
          <a:prstGeom prst="rect">
            <a:avLst/>
          </a:prstGeom>
        </p:spPr>
      </p:pic>
      <p:pic>
        <p:nvPicPr>
          <p:cNvPr id="71" name="Picture 70"/>
          <p:cNvPicPr>
            <a:picLocks noChangeAspect="1"/>
          </p:cNvPicPr>
          <p:nvPr/>
        </p:nvPicPr>
        <p:blipFill>
          <a:blip r:embed="rId9"/>
          <a:stretch>
            <a:fillRect/>
          </a:stretch>
        </p:blipFill>
        <p:spPr>
          <a:xfrm>
            <a:off x="9188686" y="4877491"/>
            <a:ext cx="585844" cy="1167002"/>
          </a:xfrm>
          <a:prstGeom prst="rect">
            <a:avLst/>
          </a:prstGeom>
        </p:spPr>
      </p:pic>
      <p:pic>
        <p:nvPicPr>
          <p:cNvPr id="72" name="Picture 71"/>
          <p:cNvPicPr>
            <a:picLocks noChangeAspect="1"/>
          </p:cNvPicPr>
          <p:nvPr/>
        </p:nvPicPr>
        <p:blipFill rotWithShape="1">
          <a:blip r:embed="rId8"/>
          <a:srcRect l="10709" r="8235" b="6652"/>
          <a:stretch/>
        </p:blipFill>
        <p:spPr>
          <a:xfrm>
            <a:off x="9196038" y="2466005"/>
            <a:ext cx="594360" cy="1167002"/>
          </a:xfrm>
          <a:prstGeom prst="rect">
            <a:avLst/>
          </a:prstGeom>
        </p:spPr>
      </p:pic>
      <p:pic>
        <p:nvPicPr>
          <p:cNvPr id="73" name="Picture 72"/>
          <p:cNvPicPr>
            <a:picLocks noChangeAspect="1"/>
          </p:cNvPicPr>
          <p:nvPr/>
        </p:nvPicPr>
        <p:blipFill rotWithShape="1">
          <a:blip r:embed="rId8"/>
          <a:srcRect l="10709" r="8235" b="6652"/>
          <a:stretch/>
        </p:blipFill>
        <p:spPr>
          <a:xfrm>
            <a:off x="10515638" y="2466006"/>
            <a:ext cx="594360" cy="1167002"/>
          </a:xfrm>
          <a:prstGeom prst="rect">
            <a:avLst/>
          </a:prstGeom>
        </p:spPr>
      </p:pic>
      <p:pic>
        <p:nvPicPr>
          <p:cNvPr id="74" name="Picture 73"/>
          <p:cNvPicPr>
            <a:picLocks noChangeAspect="1"/>
          </p:cNvPicPr>
          <p:nvPr/>
        </p:nvPicPr>
        <p:blipFill>
          <a:blip r:embed="rId9"/>
          <a:stretch>
            <a:fillRect/>
          </a:stretch>
        </p:blipFill>
        <p:spPr>
          <a:xfrm>
            <a:off x="8547139" y="4878395"/>
            <a:ext cx="585844" cy="1167002"/>
          </a:xfrm>
          <a:prstGeom prst="rect">
            <a:avLst/>
          </a:prstGeom>
        </p:spPr>
      </p:pic>
      <p:pic>
        <p:nvPicPr>
          <p:cNvPr id="75" name="Picture 74"/>
          <p:cNvPicPr>
            <a:picLocks noChangeAspect="1"/>
          </p:cNvPicPr>
          <p:nvPr/>
        </p:nvPicPr>
        <p:blipFill>
          <a:blip r:embed="rId9"/>
          <a:stretch>
            <a:fillRect/>
          </a:stretch>
        </p:blipFill>
        <p:spPr>
          <a:xfrm>
            <a:off x="9849492" y="4857236"/>
            <a:ext cx="585844" cy="1167002"/>
          </a:xfrm>
          <a:prstGeom prst="rect">
            <a:avLst/>
          </a:prstGeom>
        </p:spPr>
      </p:pic>
      <p:pic>
        <p:nvPicPr>
          <p:cNvPr id="76" name="Picture 75"/>
          <p:cNvPicPr>
            <a:picLocks noChangeAspect="1"/>
          </p:cNvPicPr>
          <p:nvPr/>
        </p:nvPicPr>
        <p:blipFill>
          <a:blip r:embed="rId9"/>
          <a:stretch>
            <a:fillRect/>
          </a:stretch>
        </p:blipFill>
        <p:spPr>
          <a:xfrm>
            <a:off x="10521893" y="4836981"/>
            <a:ext cx="585844" cy="1167002"/>
          </a:xfrm>
          <a:prstGeom prst="rect">
            <a:avLst/>
          </a:prstGeom>
        </p:spPr>
      </p:pic>
      <p:pic>
        <p:nvPicPr>
          <p:cNvPr id="77" name="Picture 76"/>
          <p:cNvPicPr>
            <a:picLocks noChangeAspect="1"/>
          </p:cNvPicPr>
          <p:nvPr/>
        </p:nvPicPr>
        <p:blipFill rotWithShape="1">
          <a:blip r:embed="rId8"/>
          <a:srcRect l="10709" r="8235" b="6652"/>
          <a:stretch/>
        </p:blipFill>
        <p:spPr>
          <a:xfrm>
            <a:off x="9853709" y="2466006"/>
            <a:ext cx="594360" cy="1167002"/>
          </a:xfrm>
          <a:prstGeom prst="rect">
            <a:avLst/>
          </a:prstGeom>
        </p:spPr>
      </p:pic>
      <p:pic>
        <p:nvPicPr>
          <p:cNvPr id="78" name="Picture 77"/>
          <p:cNvPicPr>
            <a:picLocks noChangeAspect="1"/>
          </p:cNvPicPr>
          <p:nvPr/>
        </p:nvPicPr>
        <p:blipFill rotWithShape="1">
          <a:blip r:embed="rId8"/>
          <a:srcRect l="10709" r="8235" b="6652"/>
          <a:stretch/>
        </p:blipFill>
        <p:spPr>
          <a:xfrm>
            <a:off x="8542881" y="3633008"/>
            <a:ext cx="594360" cy="1167002"/>
          </a:xfrm>
          <a:prstGeom prst="rect">
            <a:avLst/>
          </a:prstGeom>
        </p:spPr>
      </p:pic>
      <p:pic>
        <p:nvPicPr>
          <p:cNvPr id="79" name="Picture 78"/>
          <p:cNvPicPr>
            <a:picLocks noChangeAspect="1"/>
          </p:cNvPicPr>
          <p:nvPr/>
        </p:nvPicPr>
        <p:blipFill rotWithShape="1">
          <a:blip r:embed="rId8"/>
          <a:srcRect l="10709" r="8235" b="6652"/>
          <a:stretch/>
        </p:blipFill>
        <p:spPr>
          <a:xfrm>
            <a:off x="9188686" y="3633008"/>
            <a:ext cx="594360" cy="1167002"/>
          </a:xfrm>
          <a:prstGeom prst="rect">
            <a:avLst/>
          </a:prstGeom>
        </p:spPr>
      </p:pic>
      <p:pic>
        <p:nvPicPr>
          <p:cNvPr id="80" name="Picture 79"/>
          <p:cNvPicPr>
            <a:picLocks noChangeAspect="1"/>
          </p:cNvPicPr>
          <p:nvPr/>
        </p:nvPicPr>
        <p:blipFill rotWithShape="1">
          <a:blip r:embed="rId8"/>
          <a:srcRect l="10709" r="8235" b="6652"/>
          <a:stretch/>
        </p:blipFill>
        <p:spPr>
          <a:xfrm>
            <a:off x="9851448" y="3633008"/>
            <a:ext cx="594360" cy="1167002"/>
          </a:xfrm>
          <a:prstGeom prst="rect">
            <a:avLst/>
          </a:prstGeom>
        </p:spPr>
      </p:pic>
      <p:pic>
        <p:nvPicPr>
          <p:cNvPr id="81" name="Picture 80"/>
          <p:cNvPicPr>
            <a:picLocks noChangeAspect="1"/>
          </p:cNvPicPr>
          <p:nvPr/>
        </p:nvPicPr>
        <p:blipFill rotWithShape="1">
          <a:blip r:embed="rId8"/>
          <a:srcRect l="10709" r="8235" b="6652"/>
          <a:stretch/>
        </p:blipFill>
        <p:spPr>
          <a:xfrm>
            <a:off x="10513377" y="3633008"/>
            <a:ext cx="594360" cy="1167002"/>
          </a:xfrm>
          <a:prstGeom prst="rect">
            <a:avLst/>
          </a:prstGeom>
        </p:spPr>
      </p:pic>
      <p:pic>
        <p:nvPicPr>
          <p:cNvPr id="82" name="Picture 81"/>
          <p:cNvPicPr>
            <a:picLocks noChangeAspect="1"/>
          </p:cNvPicPr>
          <p:nvPr/>
        </p:nvPicPr>
        <p:blipFill rotWithShape="1">
          <a:blip r:embed="rId8"/>
          <a:srcRect l="10709" r="8235" b="6652"/>
          <a:stretch/>
        </p:blipFill>
        <p:spPr>
          <a:xfrm>
            <a:off x="8584587" y="1178049"/>
            <a:ext cx="594360" cy="1167002"/>
          </a:xfrm>
          <a:prstGeom prst="rect">
            <a:avLst/>
          </a:prstGeom>
        </p:spPr>
      </p:pic>
      <p:pic>
        <p:nvPicPr>
          <p:cNvPr id="83" name="Picture 82"/>
          <p:cNvPicPr>
            <a:picLocks noChangeAspect="1"/>
          </p:cNvPicPr>
          <p:nvPr/>
        </p:nvPicPr>
        <p:blipFill rotWithShape="1">
          <a:blip r:embed="rId8"/>
          <a:srcRect l="10709" r="8235" b="6652"/>
          <a:stretch/>
        </p:blipFill>
        <p:spPr>
          <a:xfrm>
            <a:off x="10539780" y="1184857"/>
            <a:ext cx="594360" cy="1167002"/>
          </a:xfrm>
          <a:prstGeom prst="rect">
            <a:avLst/>
          </a:prstGeom>
        </p:spPr>
      </p:pic>
      <p:pic>
        <p:nvPicPr>
          <p:cNvPr id="84" name="Picture 83"/>
          <p:cNvPicPr>
            <a:picLocks noChangeAspect="1"/>
          </p:cNvPicPr>
          <p:nvPr/>
        </p:nvPicPr>
        <p:blipFill rotWithShape="1">
          <a:blip r:embed="rId8"/>
          <a:srcRect l="10709" r="8235" b="6652"/>
          <a:stretch/>
        </p:blipFill>
        <p:spPr>
          <a:xfrm>
            <a:off x="9880494" y="1186055"/>
            <a:ext cx="594360" cy="1167002"/>
          </a:xfrm>
          <a:prstGeom prst="rect">
            <a:avLst/>
          </a:prstGeom>
        </p:spPr>
      </p:pic>
      <p:pic>
        <p:nvPicPr>
          <p:cNvPr id="85" name="Picture 84"/>
          <p:cNvPicPr>
            <a:picLocks noChangeAspect="1"/>
          </p:cNvPicPr>
          <p:nvPr/>
        </p:nvPicPr>
        <p:blipFill rotWithShape="1">
          <a:blip r:embed="rId8"/>
          <a:srcRect l="10709" r="8235" b="6652"/>
          <a:stretch/>
        </p:blipFill>
        <p:spPr>
          <a:xfrm>
            <a:off x="9235900" y="1200124"/>
            <a:ext cx="594360" cy="1167002"/>
          </a:xfrm>
          <a:prstGeom prst="rect">
            <a:avLst/>
          </a:prstGeom>
        </p:spPr>
      </p:pic>
      <p:pic>
        <p:nvPicPr>
          <p:cNvPr id="7" name="Picture 6"/>
          <p:cNvPicPr>
            <a:picLocks noChangeAspect="1"/>
          </p:cNvPicPr>
          <p:nvPr/>
        </p:nvPicPr>
        <p:blipFill>
          <a:blip r:embed="rId10"/>
          <a:stretch>
            <a:fillRect/>
          </a:stretch>
        </p:blipFill>
        <p:spPr>
          <a:xfrm>
            <a:off x="3924564" y="1709132"/>
            <a:ext cx="3624330" cy="3624330"/>
          </a:xfrm>
          <a:prstGeom prst="rect">
            <a:avLst/>
          </a:prstGeom>
        </p:spPr>
      </p:pic>
      <p:sp>
        <p:nvSpPr>
          <p:cNvPr id="87" name="Rectangle 86"/>
          <p:cNvSpPr/>
          <p:nvPr/>
        </p:nvSpPr>
        <p:spPr>
          <a:xfrm>
            <a:off x="90357" y="6460788"/>
            <a:ext cx="6096000" cy="338554"/>
          </a:xfrm>
          <a:prstGeom prst="rect">
            <a:avLst/>
          </a:prstGeom>
        </p:spPr>
        <p:txBody>
          <a:bodyPr>
            <a:spAutoFit/>
          </a:bodyPr>
          <a:lstStyle/>
          <a:p>
            <a:r>
              <a:rPr lang="en-GB" sz="800" dirty="0">
                <a:hlinkClick r:id="rId11"/>
              </a:rPr>
              <a:t>http://</a:t>
            </a:r>
            <a:r>
              <a:rPr lang="en-GB" sz="800" dirty="0" smtClean="0">
                <a:hlinkClick r:id="rId11"/>
              </a:rPr>
              <a:t>www.clker.com/cliparts/I/g/O/k/0/b/red-stick-figure-hi.png</a:t>
            </a:r>
            <a:endParaRPr lang="en-GB" sz="800" dirty="0" smtClean="0"/>
          </a:p>
          <a:p>
            <a:r>
              <a:rPr lang="en-GB" sz="800" dirty="0">
                <a:hlinkClick r:id="rId12"/>
              </a:rPr>
              <a:t>http://</a:t>
            </a:r>
            <a:r>
              <a:rPr lang="en-GB" sz="800" dirty="0" smtClean="0">
                <a:hlinkClick r:id="rId12"/>
              </a:rPr>
              <a:t>www.clker.com/cliparts/m/i/V/n/p/E/stick-man.svg</a:t>
            </a:r>
            <a:r>
              <a:rPr lang="en-GB" sz="800" dirty="0" smtClean="0"/>
              <a:t> </a:t>
            </a:r>
            <a:endParaRPr lang="en-GB" sz="800" dirty="0"/>
          </a:p>
        </p:txBody>
      </p:sp>
    </p:spTree>
    <p:extLst>
      <p:ext uri="{BB962C8B-B14F-4D97-AF65-F5344CB8AC3E}">
        <p14:creationId xmlns:p14="http://schemas.microsoft.com/office/powerpoint/2010/main" val="126978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 fill="hold"/>
                                        <p:tgtEl>
                                          <p:spTgt spid="22"/>
                                        </p:tgtEl>
                                        <p:attrNameLst>
                                          <p:attrName>ppt_w</p:attrName>
                                        </p:attrNameLst>
                                      </p:cBhvr>
                                      <p:tavLst>
                                        <p:tav tm="0">
                                          <p:val>
                                            <p:fltVal val="0"/>
                                          </p:val>
                                        </p:tav>
                                        <p:tav tm="100000">
                                          <p:val>
                                            <p:strVal val="#ppt_w"/>
                                          </p:val>
                                        </p:tav>
                                      </p:tavLst>
                                    </p:anim>
                                    <p:anim calcmode="lin" valueType="num">
                                      <p:cBhvr>
                                        <p:cTn id="8" dur="100" fill="hold"/>
                                        <p:tgtEl>
                                          <p:spTgt spid="22"/>
                                        </p:tgtEl>
                                        <p:attrNameLst>
                                          <p:attrName>ppt_h</p:attrName>
                                        </p:attrNameLst>
                                      </p:cBhvr>
                                      <p:tavLst>
                                        <p:tav tm="0">
                                          <p:val>
                                            <p:fltVal val="0"/>
                                          </p:val>
                                        </p:tav>
                                        <p:tav tm="100000">
                                          <p:val>
                                            <p:strVal val="#ppt_h"/>
                                          </p:val>
                                        </p:tav>
                                      </p:tavLst>
                                    </p:anim>
                                    <p:anim calcmode="lin" valueType="num">
                                      <p:cBhvr>
                                        <p:cTn id="9" dur="100" fill="hold"/>
                                        <p:tgtEl>
                                          <p:spTgt spid="22"/>
                                        </p:tgtEl>
                                        <p:attrNameLst>
                                          <p:attrName>style.rotation</p:attrName>
                                        </p:attrNameLst>
                                      </p:cBhvr>
                                      <p:tavLst>
                                        <p:tav tm="0">
                                          <p:val>
                                            <p:fltVal val="90"/>
                                          </p:val>
                                        </p:tav>
                                        <p:tav tm="100000">
                                          <p:val>
                                            <p:fltVal val="0"/>
                                          </p:val>
                                        </p:tav>
                                      </p:tavLst>
                                    </p:anim>
                                    <p:animEffect transition="in" filter="fade">
                                      <p:cBhvr>
                                        <p:cTn id="10" dur="100"/>
                                        <p:tgtEl>
                                          <p:spTgt spid="22"/>
                                        </p:tgtEl>
                                      </p:cBhvr>
                                    </p:animEffect>
                                  </p:childTnLst>
                                </p:cTn>
                              </p:par>
                            </p:childTnLst>
                          </p:cTn>
                        </p:par>
                        <p:par>
                          <p:cTn id="11" fill="hold">
                            <p:stCondLst>
                              <p:cond delay="100"/>
                            </p:stCondLst>
                            <p:childTnLst>
                              <p:par>
                                <p:cTn id="12" presetID="31"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 fill="hold"/>
                                        <p:tgtEl>
                                          <p:spTgt spid="19"/>
                                        </p:tgtEl>
                                        <p:attrNameLst>
                                          <p:attrName>ppt_w</p:attrName>
                                        </p:attrNameLst>
                                      </p:cBhvr>
                                      <p:tavLst>
                                        <p:tav tm="0">
                                          <p:val>
                                            <p:fltVal val="0"/>
                                          </p:val>
                                        </p:tav>
                                        <p:tav tm="100000">
                                          <p:val>
                                            <p:strVal val="#ppt_w"/>
                                          </p:val>
                                        </p:tav>
                                      </p:tavLst>
                                    </p:anim>
                                    <p:anim calcmode="lin" valueType="num">
                                      <p:cBhvr>
                                        <p:cTn id="15" dur="100" fill="hold"/>
                                        <p:tgtEl>
                                          <p:spTgt spid="19"/>
                                        </p:tgtEl>
                                        <p:attrNameLst>
                                          <p:attrName>ppt_h</p:attrName>
                                        </p:attrNameLst>
                                      </p:cBhvr>
                                      <p:tavLst>
                                        <p:tav tm="0">
                                          <p:val>
                                            <p:fltVal val="0"/>
                                          </p:val>
                                        </p:tav>
                                        <p:tav tm="100000">
                                          <p:val>
                                            <p:strVal val="#ppt_h"/>
                                          </p:val>
                                        </p:tav>
                                      </p:tavLst>
                                    </p:anim>
                                    <p:anim calcmode="lin" valueType="num">
                                      <p:cBhvr>
                                        <p:cTn id="16" dur="100" fill="hold"/>
                                        <p:tgtEl>
                                          <p:spTgt spid="19"/>
                                        </p:tgtEl>
                                        <p:attrNameLst>
                                          <p:attrName>style.rotation</p:attrName>
                                        </p:attrNameLst>
                                      </p:cBhvr>
                                      <p:tavLst>
                                        <p:tav tm="0">
                                          <p:val>
                                            <p:fltVal val="90"/>
                                          </p:val>
                                        </p:tav>
                                        <p:tav tm="100000">
                                          <p:val>
                                            <p:fltVal val="0"/>
                                          </p:val>
                                        </p:tav>
                                      </p:tavLst>
                                    </p:anim>
                                    <p:animEffect transition="in" filter="fade">
                                      <p:cBhvr>
                                        <p:cTn id="17" dur="100"/>
                                        <p:tgtEl>
                                          <p:spTgt spid="19"/>
                                        </p:tgtEl>
                                      </p:cBhvr>
                                    </p:animEffect>
                                  </p:childTnLst>
                                </p:cTn>
                              </p:par>
                            </p:childTnLst>
                          </p:cTn>
                        </p:par>
                        <p:par>
                          <p:cTn id="18" fill="hold">
                            <p:stCondLst>
                              <p:cond delay="200"/>
                            </p:stCondLst>
                            <p:childTnLst>
                              <p:par>
                                <p:cTn id="19" presetID="31"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100" fill="hold"/>
                                        <p:tgtEl>
                                          <p:spTgt spid="23"/>
                                        </p:tgtEl>
                                        <p:attrNameLst>
                                          <p:attrName>ppt_w</p:attrName>
                                        </p:attrNameLst>
                                      </p:cBhvr>
                                      <p:tavLst>
                                        <p:tav tm="0">
                                          <p:val>
                                            <p:fltVal val="0"/>
                                          </p:val>
                                        </p:tav>
                                        <p:tav tm="100000">
                                          <p:val>
                                            <p:strVal val="#ppt_w"/>
                                          </p:val>
                                        </p:tav>
                                      </p:tavLst>
                                    </p:anim>
                                    <p:anim calcmode="lin" valueType="num">
                                      <p:cBhvr>
                                        <p:cTn id="22" dur="100" fill="hold"/>
                                        <p:tgtEl>
                                          <p:spTgt spid="23"/>
                                        </p:tgtEl>
                                        <p:attrNameLst>
                                          <p:attrName>ppt_h</p:attrName>
                                        </p:attrNameLst>
                                      </p:cBhvr>
                                      <p:tavLst>
                                        <p:tav tm="0">
                                          <p:val>
                                            <p:fltVal val="0"/>
                                          </p:val>
                                        </p:tav>
                                        <p:tav tm="100000">
                                          <p:val>
                                            <p:strVal val="#ppt_h"/>
                                          </p:val>
                                        </p:tav>
                                      </p:tavLst>
                                    </p:anim>
                                    <p:anim calcmode="lin" valueType="num">
                                      <p:cBhvr>
                                        <p:cTn id="23" dur="100" fill="hold"/>
                                        <p:tgtEl>
                                          <p:spTgt spid="23"/>
                                        </p:tgtEl>
                                        <p:attrNameLst>
                                          <p:attrName>style.rotation</p:attrName>
                                        </p:attrNameLst>
                                      </p:cBhvr>
                                      <p:tavLst>
                                        <p:tav tm="0">
                                          <p:val>
                                            <p:fltVal val="90"/>
                                          </p:val>
                                        </p:tav>
                                        <p:tav tm="100000">
                                          <p:val>
                                            <p:fltVal val="0"/>
                                          </p:val>
                                        </p:tav>
                                      </p:tavLst>
                                    </p:anim>
                                    <p:animEffect transition="in" filter="fade">
                                      <p:cBhvr>
                                        <p:cTn id="24" dur="100"/>
                                        <p:tgtEl>
                                          <p:spTgt spid="23"/>
                                        </p:tgtEl>
                                      </p:cBhvr>
                                    </p:animEffect>
                                  </p:childTnLst>
                                </p:cTn>
                              </p:par>
                            </p:childTnLst>
                          </p:cTn>
                        </p:par>
                        <p:par>
                          <p:cTn id="25" fill="hold">
                            <p:stCondLst>
                              <p:cond delay="300"/>
                            </p:stCondLst>
                            <p:childTnLst>
                              <p:par>
                                <p:cTn id="26" presetID="31"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100" fill="hold"/>
                                        <p:tgtEl>
                                          <p:spTgt spid="24"/>
                                        </p:tgtEl>
                                        <p:attrNameLst>
                                          <p:attrName>ppt_w</p:attrName>
                                        </p:attrNameLst>
                                      </p:cBhvr>
                                      <p:tavLst>
                                        <p:tav tm="0">
                                          <p:val>
                                            <p:fltVal val="0"/>
                                          </p:val>
                                        </p:tav>
                                        <p:tav tm="100000">
                                          <p:val>
                                            <p:strVal val="#ppt_w"/>
                                          </p:val>
                                        </p:tav>
                                      </p:tavLst>
                                    </p:anim>
                                    <p:anim calcmode="lin" valueType="num">
                                      <p:cBhvr>
                                        <p:cTn id="29" dur="100" fill="hold"/>
                                        <p:tgtEl>
                                          <p:spTgt spid="24"/>
                                        </p:tgtEl>
                                        <p:attrNameLst>
                                          <p:attrName>ppt_h</p:attrName>
                                        </p:attrNameLst>
                                      </p:cBhvr>
                                      <p:tavLst>
                                        <p:tav tm="0">
                                          <p:val>
                                            <p:fltVal val="0"/>
                                          </p:val>
                                        </p:tav>
                                        <p:tav tm="100000">
                                          <p:val>
                                            <p:strVal val="#ppt_h"/>
                                          </p:val>
                                        </p:tav>
                                      </p:tavLst>
                                    </p:anim>
                                    <p:anim calcmode="lin" valueType="num">
                                      <p:cBhvr>
                                        <p:cTn id="30" dur="100" fill="hold"/>
                                        <p:tgtEl>
                                          <p:spTgt spid="24"/>
                                        </p:tgtEl>
                                        <p:attrNameLst>
                                          <p:attrName>style.rotation</p:attrName>
                                        </p:attrNameLst>
                                      </p:cBhvr>
                                      <p:tavLst>
                                        <p:tav tm="0">
                                          <p:val>
                                            <p:fltVal val="90"/>
                                          </p:val>
                                        </p:tav>
                                        <p:tav tm="100000">
                                          <p:val>
                                            <p:fltVal val="0"/>
                                          </p:val>
                                        </p:tav>
                                      </p:tavLst>
                                    </p:anim>
                                    <p:animEffect transition="in" filter="fade">
                                      <p:cBhvr>
                                        <p:cTn id="31" dur="100"/>
                                        <p:tgtEl>
                                          <p:spTgt spid="24"/>
                                        </p:tgtEl>
                                      </p:cBhvr>
                                    </p:animEffect>
                                  </p:childTnLst>
                                </p:cTn>
                              </p:par>
                            </p:childTnLst>
                          </p:cTn>
                        </p:par>
                        <p:par>
                          <p:cTn id="32" fill="hold">
                            <p:stCondLst>
                              <p:cond delay="400"/>
                            </p:stCondLst>
                            <p:childTnLst>
                              <p:par>
                                <p:cTn id="33" presetID="31"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100" fill="hold"/>
                                        <p:tgtEl>
                                          <p:spTgt spid="36"/>
                                        </p:tgtEl>
                                        <p:attrNameLst>
                                          <p:attrName>ppt_w</p:attrName>
                                        </p:attrNameLst>
                                      </p:cBhvr>
                                      <p:tavLst>
                                        <p:tav tm="0">
                                          <p:val>
                                            <p:fltVal val="0"/>
                                          </p:val>
                                        </p:tav>
                                        <p:tav tm="100000">
                                          <p:val>
                                            <p:strVal val="#ppt_w"/>
                                          </p:val>
                                        </p:tav>
                                      </p:tavLst>
                                    </p:anim>
                                    <p:anim calcmode="lin" valueType="num">
                                      <p:cBhvr>
                                        <p:cTn id="36" dur="100" fill="hold"/>
                                        <p:tgtEl>
                                          <p:spTgt spid="36"/>
                                        </p:tgtEl>
                                        <p:attrNameLst>
                                          <p:attrName>ppt_h</p:attrName>
                                        </p:attrNameLst>
                                      </p:cBhvr>
                                      <p:tavLst>
                                        <p:tav tm="0">
                                          <p:val>
                                            <p:fltVal val="0"/>
                                          </p:val>
                                        </p:tav>
                                        <p:tav tm="100000">
                                          <p:val>
                                            <p:strVal val="#ppt_h"/>
                                          </p:val>
                                        </p:tav>
                                      </p:tavLst>
                                    </p:anim>
                                    <p:anim calcmode="lin" valueType="num">
                                      <p:cBhvr>
                                        <p:cTn id="37" dur="100" fill="hold"/>
                                        <p:tgtEl>
                                          <p:spTgt spid="36"/>
                                        </p:tgtEl>
                                        <p:attrNameLst>
                                          <p:attrName>style.rotation</p:attrName>
                                        </p:attrNameLst>
                                      </p:cBhvr>
                                      <p:tavLst>
                                        <p:tav tm="0">
                                          <p:val>
                                            <p:fltVal val="90"/>
                                          </p:val>
                                        </p:tav>
                                        <p:tav tm="100000">
                                          <p:val>
                                            <p:fltVal val="0"/>
                                          </p:val>
                                        </p:tav>
                                      </p:tavLst>
                                    </p:anim>
                                    <p:animEffect transition="in" filter="fade">
                                      <p:cBhvr>
                                        <p:cTn id="38" dur="100"/>
                                        <p:tgtEl>
                                          <p:spTgt spid="36"/>
                                        </p:tgtEl>
                                      </p:cBhvr>
                                    </p:animEffect>
                                  </p:childTnLst>
                                </p:cTn>
                              </p:par>
                            </p:childTnLst>
                          </p:cTn>
                        </p:par>
                        <p:par>
                          <p:cTn id="39" fill="hold">
                            <p:stCondLst>
                              <p:cond delay="500"/>
                            </p:stCondLst>
                            <p:childTnLst>
                              <p:par>
                                <p:cTn id="40" presetID="31" presetClass="entr" presetSubtype="0"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100" fill="hold"/>
                                        <p:tgtEl>
                                          <p:spTgt spid="38"/>
                                        </p:tgtEl>
                                        <p:attrNameLst>
                                          <p:attrName>ppt_w</p:attrName>
                                        </p:attrNameLst>
                                      </p:cBhvr>
                                      <p:tavLst>
                                        <p:tav tm="0">
                                          <p:val>
                                            <p:fltVal val="0"/>
                                          </p:val>
                                        </p:tav>
                                        <p:tav tm="100000">
                                          <p:val>
                                            <p:strVal val="#ppt_w"/>
                                          </p:val>
                                        </p:tav>
                                      </p:tavLst>
                                    </p:anim>
                                    <p:anim calcmode="lin" valueType="num">
                                      <p:cBhvr>
                                        <p:cTn id="43" dur="100" fill="hold"/>
                                        <p:tgtEl>
                                          <p:spTgt spid="38"/>
                                        </p:tgtEl>
                                        <p:attrNameLst>
                                          <p:attrName>ppt_h</p:attrName>
                                        </p:attrNameLst>
                                      </p:cBhvr>
                                      <p:tavLst>
                                        <p:tav tm="0">
                                          <p:val>
                                            <p:fltVal val="0"/>
                                          </p:val>
                                        </p:tav>
                                        <p:tav tm="100000">
                                          <p:val>
                                            <p:strVal val="#ppt_h"/>
                                          </p:val>
                                        </p:tav>
                                      </p:tavLst>
                                    </p:anim>
                                    <p:anim calcmode="lin" valueType="num">
                                      <p:cBhvr>
                                        <p:cTn id="44" dur="100" fill="hold"/>
                                        <p:tgtEl>
                                          <p:spTgt spid="38"/>
                                        </p:tgtEl>
                                        <p:attrNameLst>
                                          <p:attrName>style.rotation</p:attrName>
                                        </p:attrNameLst>
                                      </p:cBhvr>
                                      <p:tavLst>
                                        <p:tav tm="0">
                                          <p:val>
                                            <p:fltVal val="90"/>
                                          </p:val>
                                        </p:tav>
                                        <p:tav tm="100000">
                                          <p:val>
                                            <p:fltVal val="0"/>
                                          </p:val>
                                        </p:tav>
                                      </p:tavLst>
                                    </p:anim>
                                    <p:animEffect transition="in" filter="fade">
                                      <p:cBhvr>
                                        <p:cTn id="45" dur="100"/>
                                        <p:tgtEl>
                                          <p:spTgt spid="38"/>
                                        </p:tgtEl>
                                      </p:cBhvr>
                                    </p:animEffect>
                                  </p:childTnLst>
                                </p:cTn>
                              </p:par>
                            </p:childTnLst>
                          </p:cTn>
                        </p:par>
                        <p:par>
                          <p:cTn id="46" fill="hold">
                            <p:stCondLst>
                              <p:cond delay="600"/>
                            </p:stCondLst>
                            <p:childTnLst>
                              <p:par>
                                <p:cTn id="47" presetID="31" presetClass="entr" presetSubtype="0"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100" fill="hold"/>
                                        <p:tgtEl>
                                          <p:spTgt spid="43"/>
                                        </p:tgtEl>
                                        <p:attrNameLst>
                                          <p:attrName>ppt_w</p:attrName>
                                        </p:attrNameLst>
                                      </p:cBhvr>
                                      <p:tavLst>
                                        <p:tav tm="0">
                                          <p:val>
                                            <p:fltVal val="0"/>
                                          </p:val>
                                        </p:tav>
                                        <p:tav tm="100000">
                                          <p:val>
                                            <p:strVal val="#ppt_w"/>
                                          </p:val>
                                        </p:tav>
                                      </p:tavLst>
                                    </p:anim>
                                    <p:anim calcmode="lin" valueType="num">
                                      <p:cBhvr>
                                        <p:cTn id="50" dur="100" fill="hold"/>
                                        <p:tgtEl>
                                          <p:spTgt spid="43"/>
                                        </p:tgtEl>
                                        <p:attrNameLst>
                                          <p:attrName>ppt_h</p:attrName>
                                        </p:attrNameLst>
                                      </p:cBhvr>
                                      <p:tavLst>
                                        <p:tav tm="0">
                                          <p:val>
                                            <p:fltVal val="0"/>
                                          </p:val>
                                        </p:tav>
                                        <p:tav tm="100000">
                                          <p:val>
                                            <p:strVal val="#ppt_h"/>
                                          </p:val>
                                        </p:tav>
                                      </p:tavLst>
                                    </p:anim>
                                    <p:anim calcmode="lin" valueType="num">
                                      <p:cBhvr>
                                        <p:cTn id="51" dur="100" fill="hold"/>
                                        <p:tgtEl>
                                          <p:spTgt spid="43"/>
                                        </p:tgtEl>
                                        <p:attrNameLst>
                                          <p:attrName>style.rotation</p:attrName>
                                        </p:attrNameLst>
                                      </p:cBhvr>
                                      <p:tavLst>
                                        <p:tav tm="0">
                                          <p:val>
                                            <p:fltVal val="90"/>
                                          </p:val>
                                        </p:tav>
                                        <p:tav tm="100000">
                                          <p:val>
                                            <p:fltVal val="0"/>
                                          </p:val>
                                        </p:tav>
                                      </p:tavLst>
                                    </p:anim>
                                    <p:animEffect transition="in" filter="fade">
                                      <p:cBhvr>
                                        <p:cTn id="52" dur="100"/>
                                        <p:tgtEl>
                                          <p:spTgt spid="43"/>
                                        </p:tgtEl>
                                      </p:cBhvr>
                                    </p:animEffect>
                                  </p:childTnLst>
                                </p:cTn>
                              </p:par>
                            </p:childTnLst>
                          </p:cTn>
                        </p:par>
                        <p:par>
                          <p:cTn id="53" fill="hold">
                            <p:stCondLst>
                              <p:cond delay="700"/>
                            </p:stCondLst>
                            <p:childTnLst>
                              <p:par>
                                <p:cTn id="54" presetID="31" presetClass="entr" presetSubtype="0"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100" fill="hold"/>
                                        <p:tgtEl>
                                          <p:spTgt spid="39"/>
                                        </p:tgtEl>
                                        <p:attrNameLst>
                                          <p:attrName>ppt_w</p:attrName>
                                        </p:attrNameLst>
                                      </p:cBhvr>
                                      <p:tavLst>
                                        <p:tav tm="0">
                                          <p:val>
                                            <p:fltVal val="0"/>
                                          </p:val>
                                        </p:tav>
                                        <p:tav tm="100000">
                                          <p:val>
                                            <p:strVal val="#ppt_w"/>
                                          </p:val>
                                        </p:tav>
                                      </p:tavLst>
                                    </p:anim>
                                    <p:anim calcmode="lin" valueType="num">
                                      <p:cBhvr>
                                        <p:cTn id="57" dur="100" fill="hold"/>
                                        <p:tgtEl>
                                          <p:spTgt spid="39"/>
                                        </p:tgtEl>
                                        <p:attrNameLst>
                                          <p:attrName>ppt_h</p:attrName>
                                        </p:attrNameLst>
                                      </p:cBhvr>
                                      <p:tavLst>
                                        <p:tav tm="0">
                                          <p:val>
                                            <p:fltVal val="0"/>
                                          </p:val>
                                        </p:tav>
                                        <p:tav tm="100000">
                                          <p:val>
                                            <p:strVal val="#ppt_h"/>
                                          </p:val>
                                        </p:tav>
                                      </p:tavLst>
                                    </p:anim>
                                    <p:anim calcmode="lin" valueType="num">
                                      <p:cBhvr>
                                        <p:cTn id="58" dur="100" fill="hold"/>
                                        <p:tgtEl>
                                          <p:spTgt spid="39"/>
                                        </p:tgtEl>
                                        <p:attrNameLst>
                                          <p:attrName>style.rotation</p:attrName>
                                        </p:attrNameLst>
                                      </p:cBhvr>
                                      <p:tavLst>
                                        <p:tav tm="0">
                                          <p:val>
                                            <p:fltVal val="90"/>
                                          </p:val>
                                        </p:tav>
                                        <p:tav tm="100000">
                                          <p:val>
                                            <p:fltVal val="0"/>
                                          </p:val>
                                        </p:tav>
                                      </p:tavLst>
                                    </p:anim>
                                    <p:animEffect transition="in" filter="fade">
                                      <p:cBhvr>
                                        <p:cTn id="59" dur="100"/>
                                        <p:tgtEl>
                                          <p:spTgt spid="39"/>
                                        </p:tgtEl>
                                      </p:cBhvr>
                                    </p:animEffect>
                                  </p:childTnLst>
                                </p:cTn>
                              </p:par>
                            </p:childTnLst>
                          </p:cTn>
                        </p:par>
                        <p:par>
                          <p:cTn id="60" fill="hold">
                            <p:stCondLst>
                              <p:cond delay="800"/>
                            </p:stCondLst>
                            <p:childTnLst>
                              <p:par>
                                <p:cTn id="61" presetID="31" presetClass="entr" presetSubtype="0" fill="hold" nodeType="after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p:cTn id="63" dur="100" fill="hold"/>
                                        <p:tgtEl>
                                          <p:spTgt spid="61"/>
                                        </p:tgtEl>
                                        <p:attrNameLst>
                                          <p:attrName>ppt_w</p:attrName>
                                        </p:attrNameLst>
                                      </p:cBhvr>
                                      <p:tavLst>
                                        <p:tav tm="0">
                                          <p:val>
                                            <p:fltVal val="0"/>
                                          </p:val>
                                        </p:tav>
                                        <p:tav tm="100000">
                                          <p:val>
                                            <p:strVal val="#ppt_w"/>
                                          </p:val>
                                        </p:tav>
                                      </p:tavLst>
                                    </p:anim>
                                    <p:anim calcmode="lin" valueType="num">
                                      <p:cBhvr>
                                        <p:cTn id="64" dur="100" fill="hold"/>
                                        <p:tgtEl>
                                          <p:spTgt spid="61"/>
                                        </p:tgtEl>
                                        <p:attrNameLst>
                                          <p:attrName>ppt_h</p:attrName>
                                        </p:attrNameLst>
                                      </p:cBhvr>
                                      <p:tavLst>
                                        <p:tav tm="0">
                                          <p:val>
                                            <p:fltVal val="0"/>
                                          </p:val>
                                        </p:tav>
                                        <p:tav tm="100000">
                                          <p:val>
                                            <p:strVal val="#ppt_h"/>
                                          </p:val>
                                        </p:tav>
                                      </p:tavLst>
                                    </p:anim>
                                    <p:anim calcmode="lin" valueType="num">
                                      <p:cBhvr>
                                        <p:cTn id="65" dur="100" fill="hold"/>
                                        <p:tgtEl>
                                          <p:spTgt spid="61"/>
                                        </p:tgtEl>
                                        <p:attrNameLst>
                                          <p:attrName>style.rotation</p:attrName>
                                        </p:attrNameLst>
                                      </p:cBhvr>
                                      <p:tavLst>
                                        <p:tav tm="0">
                                          <p:val>
                                            <p:fltVal val="90"/>
                                          </p:val>
                                        </p:tav>
                                        <p:tav tm="100000">
                                          <p:val>
                                            <p:fltVal val="0"/>
                                          </p:val>
                                        </p:tav>
                                      </p:tavLst>
                                    </p:anim>
                                    <p:animEffect transition="in" filter="fade">
                                      <p:cBhvr>
                                        <p:cTn id="66" dur="100"/>
                                        <p:tgtEl>
                                          <p:spTgt spid="61"/>
                                        </p:tgtEl>
                                      </p:cBhvr>
                                    </p:animEffect>
                                  </p:childTnLst>
                                </p:cTn>
                              </p:par>
                            </p:childTnLst>
                          </p:cTn>
                        </p:par>
                        <p:par>
                          <p:cTn id="67" fill="hold">
                            <p:stCondLst>
                              <p:cond delay="900"/>
                            </p:stCondLst>
                            <p:childTnLst>
                              <p:par>
                                <p:cTn id="68" presetID="31" presetClass="entr" presetSubtype="0" fill="hold" nodeType="after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p:cTn id="70" dur="100" fill="hold"/>
                                        <p:tgtEl>
                                          <p:spTgt spid="62"/>
                                        </p:tgtEl>
                                        <p:attrNameLst>
                                          <p:attrName>ppt_w</p:attrName>
                                        </p:attrNameLst>
                                      </p:cBhvr>
                                      <p:tavLst>
                                        <p:tav tm="0">
                                          <p:val>
                                            <p:fltVal val="0"/>
                                          </p:val>
                                        </p:tav>
                                        <p:tav tm="100000">
                                          <p:val>
                                            <p:strVal val="#ppt_w"/>
                                          </p:val>
                                        </p:tav>
                                      </p:tavLst>
                                    </p:anim>
                                    <p:anim calcmode="lin" valueType="num">
                                      <p:cBhvr>
                                        <p:cTn id="71" dur="100" fill="hold"/>
                                        <p:tgtEl>
                                          <p:spTgt spid="62"/>
                                        </p:tgtEl>
                                        <p:attrNameLst>
                                          <p:attrName>ppt_h</p:attrName>
                                        </p:attrNameLst>
                                      </p:cBhvr>
                                      <p:tavLst>
                                        <p:tav tm="0">
                                          <p:val>
                                            <p:fltVal val="0"/>
                                          </p:val>
                                        </p:tav>
                                        <p:tav tm="100000">
                                          <p:val>
                                            <p:strVal val="#ppt_h"/>
                                          </p:val>
                                        </p:tav>
                                      </p:tavLst>
                                    </p:anim>
                                    <p:anim calcmode="lin" valueType="num">
                                      <p:cBhvr>
                                        <p:cTn id="72" dur="100" fill="hold"/>
                                        <p:tgtEl>
                                          <p:spTgt spid="62"/>
                                        </p:tgtEl>
                                        <p:attrNameLst>
                                          <p:attrName>style.rotation</p:attrName>
                                        </p:attrNameLst>
                                      </p:cBhvr>
                                      <p:tavLst>
                                        <p:tav tm="0">
                                          <p:val>
                                            <p:fltVal val="90"/>
                                          </p:val>
                                        </p:tav>
                                        <p:tav tm="100000">
                                          <p:val>
                                            <p:fltVal val="0"/>
                                          </p:val>
                                        </p:tav>
                                      </p:tavLst>
                                    </p:anim>
                                    <p:animEffect transition="in" filter="fade">
                                      <p:cBhvr>
                                        <p:cTn id="73" dur="100"/>
                                        <p:tgtEl>
                                          <p:spTgt spid="62"/>
                                        </p:tgtEl>
                                      </p:cBhvr>
                                    </p:animEffect>
                                  </p:childTnLst>
                                </p:cTn>
                              </p:par>
                            </p:childTnLst>
                          </p:cTn>
                        </p:par>
                        <p:par>
                          <p:cTn id="74" fill="hold">
                            <p:stCondLst>
                              <p:cond delay="1000"/>
                            </p:stCondLst>
                            <p:childTnLst>
                              <p:par>
                                <p:cTn id="75" presetID="31" presetClass="entr" presetSubtype="0" fill="hold" nodeType="afterEffect">
                                  <p:stCondLst>
                                    <p:cond delay="0"/>
                                  </p:stCondLst>
                                  <p:childTnLst>
                                    <p:set>
                                      <p:cBhvr>
                                        <p:cTn id="76" dur="1" fill="hold">
                                          <p:stCondLst>
                                            <p:cond delay="0"/>
                                          </p:stCondLst>
                                        </p:cTn>
                                        <p:tgtEl>
                                          <p:spTgt spid="63"/>
                                        </p:tgtEl>
                                        <p:attrNameLst>
                                          <p:attrName>style.visibility</p:attrName>
                                        </p:attrNameLst>
                                      </p:cBhvr>
                                      <p:to>
                                        <p:strVal val="visible"/>
                                      </p:to>
                                    </p:set>
                                    <p:anim calcmode="lin" valueType="num">
                                      <p:cBhvr>
                                        <p:cTn id="77" dur="100" fill="hold"/>
                                        <p:tgtEl>
                                          <p:spTgt spid="63"/>
                                        </p:tgtEl>
                                        <p:attrNameLst>
                                          <p:attrName>ppt_w</p:attrName>
                                        </p:attrNameLst>
                                      </p:cBhvr>
                                      <p:tavLst>
                                        <p:tav tm="0">
                                          <p:val>
                                            <p:fltVal val="0"/>
                                          </p:val>
                                        </p:tav>
                                        <p:tav tm="100000">
                                          <p:val>
                                            <p:strVal val="#ppt_w"/>
                                          </p:val>
                                        </p:tav>
                                      </p:tavLst>
                                    </p:anim>
                                    <p:anim calcmode="lin" valueType="num">
                                      <p:cBhvr>
                                        <p:cTn id="78" dur="100" fill="hold"/>
                                        <p:tgtEl>
                                          <p:spTgt spid="63"/>
                                        </p:tgtEl>
                                        <p:attrNameLst>
                                          <p:attrName>ppt_h</p:attrName>
                                        </p:attrNameLst>
                                      </p:cBhvr>
                                      <p:tavLst>
                                        <p:tav tm="0">
                                          <p:val>
                                            <p:fltVal val="0"/>
                                          </p:val>
                                        </p:tav>
                                        <p:tav tm="100000">
                                          <p:val>
                                            <p:strVal val="#ppt_h"/>
                                          </p:val>
                                        </p:tav>
                                      </p:tavLst>
                                    </p:anim>
                                    <p:anim calcmode="lin" valueType="num">
                                      <p:cBhvr>
                                        <p:cTn id="79" dur="100" fill="hold"/>
                                        <p:tgtEl>
                                          <p:spTgt spid="63"/>
                                        </p:tgtEl>
                                        <p:attrNameLst>
                                          <p:attrName>style.rotation</p:attrName>
                                        </p:attrNameLst>
                                      </p:cBhvr>
                                      <p:tavLst>
                                        <p:tav tm="0">
                                          <p:val>
                                            <p:fltVal val="90"/>
                                          </p:val>
                                        </p:tav>
                                        <p:tav tm="100000">
                                          <p:val>
                                            <p:fltVal val="0"/>
                                          </p:val>
                                        </p:tav>
                                      </p:tavLst>
                                    </p:anim>
                                    <p:animEffect transition="in" filter="fade">
                                      <p:cBhvr>
                                        <p:cTn id="80" dur="100"/>
                                        <p:tgtEl>
                                          <p:spTgt spid="63"/>
                                        </p:tgtEl>
                                      </p:cBhvr>
                                    </p:animEffect>
                                  </p:childTnLst>
                                </p:cTn>
                              </p:par>
                            </p:childTnLst>
                          </p:cTn>
                        </p:par>
                        <p:par>
                          <p:cTn id="81" fill="hold">
                            <p:stCondLst>
                              <p:cond delay="1100"/>
                            </p:stCondLst>
                            <p:childTnLst>
                              <p:par>
                                <p:cTn id="82" presetID="31" presetClass="entr" presetSubtype="0" fill="hold" nodeType="afterEffect">
                                  <p:stCondLst>
                                    <p:cond delay="0"/>
                                  </p:stCondLst>
                                  <p:childTnLst>
                                    <p:set>
                                      <p:cBhvr>
                                        <p:cTn id="83" dur="1" fill="hold">
                                          <p:stCondLst>
                                            <p:cond delay="0"/>
                                          </p:stCondLst>
                                        </p:cTn>
                                        <p:tgtEl>
                                          <p:spTgt spid="64"/>
                                        </p:tgtEl>
                                        <p:attrNameLst>
                                          <p:attrName>style.visibility</p:attrName>
                                        </p:attrNameLst>
                                      </p:cBhvr>
                                      <p:to>
                                        <p:strVal val="visible"/>
                                      </p:to>
                                    </p:set>
                                    <p:anim calcmode="lin" valueType="num">
                                      <p:cBhvr>
                                        <p:cTn id="84" dur="100" fill="hold"/>
                                        <p:tgtEl>
                                          <p:spTgt spid="64"/>
                                        </p:tgtEl>
                                        <p:attrNameLst>
                                          <p:attrName>ppt_w</p:attrName>
                                        </p:attrNameLst>
                                      </p:cBhvr>
                                      <p:tavLst>
                                        <p:tav tm="0">
                                          <p:val>
                                            <p:fltVal val="0"/>
                                          </p:val>
                                        </p:tav>
                                        <p:tav tm="100000">
                                          <p:val>
                                            <p:strVal val="#ppt_w"/>
                                          </p:val>
                                        </p:tav>
                                      </p:tavLst>
                                    </p:anim>
                                    <p:anim calcmode="lin" valueType="num">
                                      <p:cBhvr>
                                        <p:cTn id="85" dur="100" fill="hold"/>
                                        <p:tgtEl>
                                          <p:spTgt spid="64"/>
                                        </p:tgtEl>
                                        <p:attrNameLst>
                                          <p:attrName>ppt_h</p:attrName>
                                        </p:attrNameLst>
                                      </p:cBhvr>
                                      <p:tavLst>
                                        <p:tav tm="0">
                                          <p:val>
                                            <p:fltVal val="0"/>
                                          </p:val>
                                        </p:tav>
                                        <p:tav tm="100000">
                                          <p:val>
                                            <p:strVal val="#ppt_h"/>
                                          </p:val>
                                        </p:tav>
                                      </p:tavLst>
                                    </p:anim>
                                    <p:anim calcmode="lin" valueType="num">
                                      <p:cBhvr>
                                        <p:cTn id="86" dur="100" fill="hold"/>
                                        <p:tgtEl>
                                          <p:spTgt spid="64"/>
                                        </p:tgtEl>
                                        <p:attrNameLst>
                                          <p:attrName>style.rotation</p:attrName>
                                        </p:attrNameLst>
                                      </p:cBhvr>
                                      <p:tavLst>
                                        <p:tav tm="0">
                                          <p:val>
                                            <p:fltVal val="90"/>
                                          </p:val>
                                        </p:tav>
                                        <p:tav tm="100000">
                                          <p:val>
                                            <p:fltVal val="0"/>
                                          </p:val>
                                        </p:tav>
                                      </p:tavLst>
                                    </p:anim>
                                    <p:animEffect transition="in" filter="fade">
                                      <p:cBhvr>
                                        <p:cTn id="87" dur="100"/>
                                        <p:tgtEl>
                                          <p:spTgt spid="64"/>
                                        </p:tgtEl>
                                      </p:cBhvr>
                                    </p:animEffect>
                                  </p:childTnLst>
                                </p:cTn>
                              </p:par>
                            </p:childTnLst>
                          </p:cTn>
                        </p:par>
                        <p:par>
                          <p:cTn id="88" fill="hold">
                            <p:stCondLst>
                              <p:cond delay="1200"/>
                            </p:stCondLst>
                            <p:childTnLst>
                              <p:par>
                                <p:cTn id="89" presetID="31" presetClass="entr" presetSubtype="0" fill="hold" nodeType="afterEffect">
                                  <p:stCondLst>
                                    <p:cond delay="0"/>
                                  </p:stCondLst>
                                  <p:childTnLst>
                                    <p:set>
                                      <p:cBhvr>
                                        <p:cTn id="90" dur="1" fill="hold">
                                          <p:stCondLst>
                                            <p:cond delay="0"/>
                                          </p:stCondLst>
                                        </p:cTn>
                                        <p:tgtEl>
                                          <p:spTgt spid="82"/>
                                        </p:tgtEl>
                                        <p:attrNameLst>
                                          <p:attrName>style.visibility</p:attrName>
                                        </p:attrNameLst>
                                      </p:cBhvr>
                                      <p:to>
                                        <p:strVal val="visible"/>
                                      </p:to>
                                    </p:set>
                                    <p:anim calcmode="lin" valueType="num">
                                      <p:cBhvr>
                                        <p:cTn id="91" dur="100" fill="hold"/>
                                        <p:tgtEl>
                                          <p:spTgt spid="82"/>
                                        </p:tgtEl>
                                        <p:attrNameLst>
                                          <p:attrName>ppt_w</p:attrName>
                                        </p:attrNameLst>
                                      </p:cBhvr>
                                      <p:tavLst>
                                        <p:tav tm="0">
                                          <p:val>
                                            <p:fltVal val="0"/>
                                          </p:val>
                                        </p:tav>
                                        <p:tav tm="100000">
                                          <p:val>
                                            <p:strVal val="#ppt_w"/>
                                          </p:val>
                                        </p:tav>
                                      </p:tavLst>
                                    </p:anim>
                                    <p:anim calcmode="lin" valueType="num">
                                      <p:cBhvr>
                                        <p:cTn id="92" dur="100" fill="hold"/>
                                        <p:tgtEl>
                                          <p:spTgt spid="82"/>
                                        </p:tgtEl>
                                        <p:attrNameLst>
                                          <p:attrName>ppt_h</p:attrName>
                                        </p:attrNameLst>
                                      </p:cBhvr>
                                      <p:tavLst>
                                        <p:tav tm="0">
                                          <p:val>
                                            <p:fltVal val="0"/>
                                          </p:val>
                                        </p:tav>
                                        <p:tav tm="100000">
                                          <p:val>
                                            <p:strVal val="#ppt_h"/>
                                          </p:val>
                                        </p:tav>
                                      </p:tavLst>
                                    </p:anim>
                                    <p:anim calcmode="lin" valueType="num">
                                      <p:cBhvr>
                                        <p:cTn id="93" dur="100" fill="hold"/>
                                        <p:tgtEl>
                                          <p:spTgt spid="82"/>
                                        </p:tgtEl>
                                        <p:attrNameLst>
                                          <p:attrName>style.rotation</p:attrName>
                                        </p:attrNameLst>
                                      </p:cBhvr>
                                      <p:tavLst>
                                        <p:tav tm="0">
                                          <p:val>
                                            <p:fltVal val="90"/>
                                          </p:val>
                                        </p:tav>
                                        <p:tav tm="100000">
                                          <p:val>
                                            <p:fltVal val="0"/>
                                          </p:val>
                                        </p:tav>
                                      </p:tavLst>
                                    </p:anim>
                                    <p:animEffect transition="in" filter="fade">
                                      <p:cBhvr>
                                        <p:cTn id="94" dur="100"/>
                                        <p:tgtEl>
                                          <p:spTgt spid="82"/>
                                        </p:tgtEl>
                                      </p:cBhvr>
                                    </p:animEffect>
                                  </p:childTnLst>
                                </p:cTn>
                              </p:par>
                            </p:childTnLst>
                          </p:cTn>
                        </p:par>
                        <p:par>
                          <p:cTn id="95" fill="hold">
                            <p:stCondLst>
                              <p:cond delay="1300"/>
                            </p:stCondLst>
                            <p:childTnLst>
                              <p:par>
                                <p:cTn id="96" presetID="31" presetClass="entr" presetSubtype="0" fill="hold" nodeType="afterEffect">
                                  <p:stCondLst>
                                    <p:cond delay="0"/>
                                  </p:stCondLst>
                                  <p:childTnLst>
                                    <p:set>
                                      <p:cBhvr>
                                        <p:cTn id="97" dur="1" fill="hold">
                                          <p:stCondLst>
                                            <p:cond delay="0"/>
                                          </p:stCondLst>
                                        </p:cTn>
                                        <p:tgtEl>
                                          <p:spTgt spid="85"/>
                                        </p:tgtEl>
                                        <p:attrNameLst>
                                          <p:attrName>style.visibility</p:attrName>
                                        </p:attrNameLst>
                                      </p:cBhvr>
                                      <p:to>
                                        <p:strVal val="visible"/>
                                      </p:to>
                                    </p:set>
                                    <p:anim calcmode="lin" valueType="num">
                                      <p:cBhvr>
                                        <p:cTn id="98" dur="100" fill="hold"/>
                                        <p:tgtEl>
                                          <p:spTgt spid="85"/>
                                        </p:tgtEl>
                                        <p:attrNameLst>
                                          <p:attrName>ppt_w</p:attrName>
                                        </p:attrNameLst>
                                      </p:cBhvr>
                                      <p:tavLst>
                                        <p:tav tm="0">
                                          <p:val>
                                            <p:fltVal val="0"/>
                                          </p:val>
                                        </p:tav>
                                        <p:tav tm="100000">
                                          <p:val>
                                            <p:strVal val="#ppt_w"/>
                                          </p:val>
                                        </p:tav>
                                      </p:tavLst>
                                    </p:anim>
                                    <p:anim calcmode="lin" valueType="num">
                                      <p:cBhvr>
                                        <p:cTn id="99" dur="100" fill="hold"/>
                                        <p:tgtEl>
                                          <p:spTgt spid="85"/>
                                        </p:tgtEl>
                                        <p:attrNameLst>
                                          <p:attrName>ppt_h</p:attrName>
                                        </p:attrNameLst>
                                      </p:cBhvr>
                                      <p:tavLst>
                                        <p:tav tm="0">
                                          <p:val>
                                            <p:fltVal val="0"/>
                                          </p:val>
                                        </p:tav>
                                        <p:tav tm="100000">
                                          <p:val>
                                            <p:strVal val="#ppt_h"/>
                                          </p:val>
                                        </p:tav>
                                      </p:tavLst>
                                    </p:anim>
                                    <p:anim calcmode="lin" valueType="num">
                                      <p:cBhvr>
                                        <p:cTn id="100" dur="100" fill="hold"/>
                                        <p:tgtEl>
                                          <p:spTgt spid="85"/>
                                        </p:tgtEl>
                                        <p:attrNameLst>
                                          <p:attrName>style.rotation</p:attrName>
                                        </p:attrNameLst>
                                      </p:cBhvr>
                                      <p:tavLst>
                                        <p:tav tm="0">
                                          <p:val>
                                            <p:fltVal val="90"/>
                                          </p:val>
                                        </p:tav>
                                        <p:tav tm="100000">
                                          <p:val>
                                            <p:fltVal val="0"/>
                                          </p:val>
                                        </p:tav>
                                      </p:tavLst>
                                    </p:anim>
                                    <p:animEffect transition="in" filter="fade">
                                      <p:cBhvr>
                                        <p:cTn id="101" dur="100"/>
                                        <p:tgtEl>
                                          <p:spTgt spid="85"/>
                                        </p:tgtEl>
                                      </p:cBhvr>
                                    </p:animEffect>
                                  </p:childTnLst>
                                </p:cTn>
                              </p:par>
                            </p:childTnLst>
                          </p:cTn>
                        </p:par>
                        <p:par>
                          <p:cTn id="102" fill="hold">
                            <p:stCondLst>
                              <p:cond delay="1400"/>
                            </p:stCondLst>
                            <p:childTnLst>
                              <p:par>
                                <p:cTn id="103" presetID="31" presetClass="entr" presetSubtype="0" fill="hold" nodeType="afterEffect">
                                  <p:stCondLst>
                                    <p:cond delay="0"/>
                                  </p:stCondLst>
                                  <p:childTnLst>
                                    <p:set>
                                      <p:cBhvr>
                                        <p:cTn id="104" dur="1" fill="hold">
                                          <p:stCondLst>
                                            <p:cond delay="0"/>
                                          </p:stCondLst>
                                        </p:cTn>
                                        <p:tgtEl>
                                          <p:spTgt spid="84"/>
                                        </p:tgtEl>
                                        <p:attrNameLst>
                                          <p:attrName>style.visibility</p:attrName>
                                        </p:attrNameLst>
                                      </p:cBhvr>
                                      <p:to>
                                        <p:strVal val="visible"/>
                                      </p:to>
                                    </p:set>
                                    <p:anim calcmode="lin" valueType="num">
                                      <p:cBhvr>
                                        <p:cTn id="105" dur="100" fill="hold"/>
                                        <p:tgtEl>
                                          <p:spTgt spid="84"/>
                                        </p:tgtEl>
                                        <p:attrNameLst>
                                          <p:attrName>ppt_w</p:attrName>
                                        </p:attrNameLst>
                                      </p:cBhvr>
                                      <p:tavLst>
                                        <p:tav tm="0">
                                          <p:val>
                                            <p:fltVal val="0"/>
                                          </p:val>
                                        </p:tav>
                                        <p:tav tm="100000">
                                          <p:val>
                                            <p:strVal val="#ppt_w"/>
                                          </p:val>
                                        </p:tav>
                                      </p:tavLst>
                                    </p:anim>
                                    <p:anim calcmode="lin" valueType="num">
                                      <p:cBhvr>
                                        <p:cTn id="106" dur="100" fill="hold"/>
                                        <p:tgtEl>
                                          <p:spTgt spid="84"/>
                                        </p:tgtEl>
                                        <p:attrNameLst>
                                          <p:attrName>ppt_h</p:attrName>
                                        </p:attrNameLst>
                                      </p:cBhvr>
                                      <p:tavLst>
                                        <p:tav tm="0">
                                          <p:val>
                                            <p:fltVal val="0"/>
                                          </p:val>
                                        </p:tav>
                                        <p:tav tm="100000">
                                          <p:val>
                                            <p:strVal val="#ppt_h"/>
                                          </p:val>
                                        </p:tav>
                                      </p:tavLst>
                                    </p:anim>
                                    <p:anim calcmode="lin" valueType="num">
                                      <p:cBhvr>
                                        <p:cTn id="107" dur="100" fill="hold"/>
                                        <p:tgtEl>
                                          <p:spTgt spid="84"/>
                                        </p:tgtEl>
                                        <p:attrNameLst>
                                          <p:attrName>style.rotation</p:attrName>
                                        </p:attrNameLst>
                                      </p:cBhvr>
                                      <p:tavLst>
                                        <p:tav tm="0">
                                          <p:val>
                                            <p:fltVal val="90"/>
                                          </p:val>
                                        </p:tav>
                                        <p:tav tm="100000">
                                          <p:val>
                                            <p:fltVal val="0"/>
                                          </p:val>
                                        </p:tav>
                                      </p:tavLst>
                                    </p:anim>
                                    <p:animEffect transition="in" filter="fade">
                                      <p:cBhvr>
                                        <p:cTn id="108" dur="100"/>
                                        <p:tgtEl>
                                          <p:spTgt spid="84"/>
                                        </p:tgtEl>
                                      </p:cBhvr>
                                    </p:animEffect>
                                  </p:childTnLst>
                                </p:cTn>
                              </p:par>
                            </p:childTnLst>
                          </p:cTn>
                        </p:par>
                        <p:par>
                          <p:cTn id="109" fill="hold">
                            <p:stCondLst>
                              <p:cond delay="1500"/>
                            </p:stCondLst>
                            <p:childTnLst>
                              <p:par>
                                <p:cTn id="110" presetID="31" presetClass="entr" presetSubtype="0" fill="hold" nodeType="afterEffect">
                                  <p:stCondLst>
                                    <p:cond delay="0"/>
                                  </p:stCondLst>
                                  <p:childTnLst>
                                    <p:set>
                                      <p:cBhvr>
                                        <p:cTn id="111" dur="1" fill="hold">
                                          <p:stCondLst>
                                            <p:cond delay="0"/>
                                          </p:stCondLst>
                                        </p:cTn>
                                        <p:tgtEl>
                                          <p:spTgt spid="83"/>
                                        </p:tgtEl>
                                        <p:attrNameLst>
                                          <p:attrName>style.visibility</p:attrName>
                                        </p:attrNameLst>
                                      </p:cBhvr>
                                      <p:to>
                                        <p:strVal val="visible"/>
                                      </p:to>
                                    </p:set>
                                    <p:anim calcmode="lin" valueType="num">
                                      <p:cBhvr>
                                        <p:cTn id="112" dur="100" fill="hold"/>
                                        <p:tgtEl>
                                          <p:spTgt spid="83"/>
                                        </p:tgtEl>
                                        <p:attrNameLst>
                                          <p:attrName>ppt_w</p:attrName>
                                        </p:attrNameLst>
                                      </p:cBhvr>
                                      <p:tavLst>
                                        <p:tav tm="0">
                                          <p:val>
                                            <p:fltVal val="0"/>
                                          </p:val>
                                        </p:tav>
                                        <p:tav tm="100000">
                                          <p:val>
                                            <p:strVal val="#ppt_w"/>
                                          </p:val>
                                        </p:tav>
                                      </p:tavLst>
                                    </p:anim>
                                    <p:anim calcmode="lin" valueType="num">
                                      <p:cBhvr>
                                        <p:cTn id="113" dur="100" fill="hold"/>
                                        <p:tgtEl>
                                          <p:spTgt spid="83"/>
                                        </p:tgtEl>
                                        <p:attrNameLst>
                                          <p:attrName>ppt_h</p:attrName>
                                        </p:attrNameLst>
                                      </p:cBhvr>
                                      <p:tavLst>
                                        <p:tav tm="0">
                                          <p:val>
                                            <p:fltVal val="0"/>
                                          </p:val>
                                        </p:tav>
                                        <p:tav tm="100000">
                                          <p:val>
                                            <p:strVal val="#ppt_h"/>
                                          </p:val>
                                        </p:tav>
                                      </p:tavLst>
                                    </p:anim>
                                    <p:anim calcmode="lin" valueType="num">
                                      <p:cBhvr>
                                        <p:cTn id="114" dur="100" fill="hold"/>
                                        <p:tgtEl>
                                          <p:spTgt spid="83"/>
                                        </p:tgtEl>
                                        <p:attrNameLst>
                                          <p:attrName>style.rotation</p:attrName>
                                        </p:attrNameLst>
                                      </p:cBhvr>
                                      <p:tavLst>
                                        <p:tav tm="0">
                                          <p:val>
                                            <p:fltVal val="90"/>
                                          </p:val>
                                        </p:tav>
                                        <p:tav tm="100000">
                                          <p:val>
                                            <p:fltVal val="0"/>
                                          </p:val>
                                        </p:tav>
                                      </p:tavLst>
                                    </p:anim>
                                    <p:animEffect transition="in" filter="fade">
                                      <p:cBhvr>
                                        <p:cTn id="115" dur="100"/>
                                        <p:tgtEl>
                                          <p:spTgt spid="83"/>
                                        </p:tgtEl>
                                      </p:cBhvr>
                                    </p:animEffect>
                                  </p:childTnLst>
                                </p:cTn>
                              </p:par>
                            </p:childTnLst>
                          </p:cTn>
                        </p:par>
                        <p:par>
                          <p:cTn id="116" fill="hold">
                            <p:stCondLst>
                              <p:cond delay="1600"/>
                            </p:stCondLst>
                            <p:childTnLst>
                              <p:par>
                                <p:cTn id="117" presetID="31" presetClass="entr" presetSubtype="0" fill="hold" nodeType="afterEffect">
                                  <p:stCondLst>
                                    <p:cond delay="0"/>
                                  </p:stCondLst>
                                  <p:childTnLst>
                                    <p:set>
                                      <p:cBhvr>
                                        <p:cTn id="118" dur="1" fill="hold">
                                          <p:stCondLst>
                                            <p:cond delay="0"/>
                                          </p:stCondLst>
                                        </p:cTn>
                                        <p:tgtEl>
                                          <p:spTgt spid="6"/>
                                        </p:tgtEl>
                                        <p:attrNameLst>
                                          <p:attrName>style.visibility</p:attrName>
                                        </p:attrNameLst>
                                      </p:cBhvr>
                                      <p:to>
                                        <p:strVal val="visible"/>
                                      </p:to>
                                    </p:set>
                                    <p:anim calcmode="lin" valueType="num">
                                      <p:cBhvr>
                                        <p:cTn id="119" dur="100" fill="hold"/>
                                        <p:tgtEl>
                                          <p:spTgt spid="6"/>
                                        </p:tgtEl>
                                        <p:attrNameLst>
                                          <p:attrName>ppt_w</p:attrName>
                                        </p:attrNameLst>
                                      </p:cBhvr>
                                      <p:tavLst>
                                        <p:tav tm="0">
                                          <p:val>
                                            <p:fltVal val="0"/>
                                          </p:val>
                                        </p:tav>
                                        <p:tav tm="100000">
                                          <p:val>
                                            <p:strVal val="#ppt_w"/>
                                          </p:val>
                                        </p:tav>
                                      </p:tavLst>
                                    </p:anim>
                                    <p:anim calcmode="lin" valueType="num">
                                      <p:cBhvr>
                                        <p:cTn id="120" dur="100" fill="hold"/>
                                        <p:tgtEl>
                                          <p:spTgt spid="6"/>
                                        </p:tgtEl>
                                        <p:attrNameLst>
                                          <p:attrName>ppt_h</p:attrName>
                                        </p:attrNameLst>
                                      </p:cBhvr>
                                      <p:tavLst>
                                        <p:tav tm="0">
                                          <p:val>
                                            <p:fltVal val="0"/>
                                          </p:val>
                                        </p:tav>
                                        <p:tav tm="100000">
                                          <p:val>
                                            <p:strVal val="#ppt_h"/>
                                          </p:val>
                                        </p:tav>
                                      </p:tavLst>
                                    </p:anim>
                                    <p:anim calcmode="lin" valueType="num">
                                      <p:cBhvr>
                                        <p:cTn id="121" dur="100" fill="hold"/>
                                        <p:tgtEl>
                                          <p:spTgt spid="6"/>
                                        </p:tgtEl>
                                        <p:attrNameLst>
                                          <p:attrName>style.rotation</p:attrName>
                                        </p:attrNameLst>
                                      </p:cBhvr>
                                      <p:tavLst>
                                        <p:tav tm="0">
                                          <p:val>
                                            <p:fltVal val="90"/>
                                          </p:val>
                                        </p:tav>
                                        <p:tav tm="100000">
                                          <p:val>
                                            <p:fltVal val="0"/>
                                          </p:val>
                                        </p:tav>
                                      </p:tavLst>
                                    </p:anim>
                                    <p:animEffect transition="in" filter="fade">
                                      <p:cBhvr>
                                        <p:cTn id="122" dur="100"/>
                                        <p:tgtEl>
                                          <p:spTgt spid="6"/>
                                        </p:tgtEl>
                                      </p:cBhvr>
                                    </p:animEffect>
                                  </p:childTnLst>
                                </p:cTn>
                              </p:par>
                            </p:childTnLst>
                          </p:cTn>
                        </p:par>
                        <p:par>
                          <p:cTn id="123" fill="hold">
                            <p:stCondLst>
                              <p:cond delay="1700"/>
                            </p:stCondLst>
                            <p:childTnLst>
                              <p:par>
                                <p:cTn id="124" presetID="31" presetClass="entr" presetSubtype="0" fill="hold" nodeType="afterEffect">
                                  <p:stCondLst>
                                    <p:cond delay="0"/>
                                  </p:stCondLst>
                                  <p:childTnLst>
                                    <p:set>
                                      <p:cBhvr>
                                        <p:cTn id="125" dur="1" fill="hold">
                                          <p:stCondLst>
                                            <p:cond delay="0"/>
                                          </p:stCondLst>
                                        </p:cTn>
                                        <p:tgtEl>
                                          <p:spTgt spid="20"/>
                                        </p:tgtEl>
                                        <p:attrNameLst>
                                          <p:attrName>style.visibility</p:attrName>
                                        </p:attrNameLst>
                                      </p:cBhvr>
                                      <p:to>
                                        <p:strVal val="visible"/>
                                      </p:to>
                                    </p:set>
                                    <p:anim calcmode="lin" valueType="num">
                                      <p:cBhvr>
                                        <p:cTn id="126" dur="100" fill="hold"/>
                                        <p:tgtEl>
                                          <p:spTgt spid="20"/>
                                        </p:tgtEl>
                                        <p:attrNameLst>
                                          <p:attrName>ppt_w</p:attrName>
                                        </p:attrNameLst>
                                      </p:cBhvr>
                                      <p:tavLst>
                                        <p:tav tm="0">
                                          <p:val>
                                            <p:fltVal val="0"/>
                                          </p:val>
                                        </p:tav>
                                        <p:tav tm="100000">
                                          <p:val>
                                            <p:strVal val="#ppt_w"/>
                                          </p:val>
                                        </p:tav>
                                      </p:tavLst>
                                    </p:anim>
                                    <p:anim calcmode="lin" valueType="num">
                                      <p:cBhvr>
                                        <p:cTn id="127" dur="100" fill="hold"/>
                                        <p:tgtEl>
                                          <p:spTgt spid="20"/>
                                        </p:tgtEl>
                                        <p:attrNameLst>
                                          <p:attrName>ppt_h</p:attrName>
                                        </p:attrNameLst>
                                      </p:cBhvr>
                                      <p:tavLst>
                                        <p:tav tm="0">
                                          <p:val>
                                            <p:fltVal val="0"/>
                                          </p:val>
                                        </p:tav>
                                        <p:tav tm="100000">
                                          <p:val>
                                            <p:strVal val="#ppt_h"/>
                                          </p:val>
                                        </p:tav>
                                      </p:tavLst>
                                    </p:anim>
                                    <p:anim calcmode="lin" valueType="num">
                                      <p:cBhvr>
                                        <p:cTn id="128" dur="100" fill="hold"/>
                                        <p:tgtEl>
                                          <p:spTgt spid="20"/>
                                        </p:tgtEl>
                                        <p:attrNameLst>
                                          <p:attrName>style.rotation</p:attrName>
                                        </p:attrNameLst>
                                      </p:cBhvr>
                                      <p:tavLst>
                                        <p:tav tm="0">
                                          <p:val>
                                            <p:fltVal val="90"/>
                                          </p:val>
                                        </p:tav>
                                        <p:tav tm="100000">
                                          <p:val>
                                            <p:fltVal val="0"/>
                                          </p:val>
                                        </p:tav>
                                      </p:tavLst>
                                    </p:anim>
                                    <p:animEffect transition="in" filter="fade">
                                      <p:cBhvr>
                                        <p:cTn id="129" dur="100"/>
                                        <p:tgtEl>
                                          <p:spTgt spid="20"/>
                                        </p:tgtEl>
                                      </p:cBhvr>
                                    </p:animEffect>
                                  </p:childTnLst>
                                </p:cTn>
                              </p:par>
                            </p:childTnLst>
                          </p:cTn>
                        </p:par>
                        <p:par>
                          <p:cTn id="130" fill="hold">
                            <p:stCondLst>
                              <p:cond delay="1800"/>
                            </p:stCondLst>
                            <p:childTnLst>
                              <p:par>
                                <p:cTn id="131" presetID="31" presetClass="entr" presetSubtype="0" fill="hold" nodeType="afterEffect">
                                  <p:stCondLst>
                                    <p:cond delay="0"/>
                                  </p:stCondLst>
                                  <p:childTnLst>
                                    <p:set>
                                      <p:cBhvr>
                                        <p:cTn id="132" dur="1" fill="hold">
                                          <p:stCondLst>
                                            <p:cond delay="0"/>
                                          </p:stCondLst>
                                        </p:cTn>
                                        <p:tgtEl>
                                          <p:spTgt spid="25"/>
                                        </p:tgtEl>
                                        <p:attrNameLst>
                                          <p:attrName>style.visibility</p:attrName>
                                        </p:attrNameLst>
                                      </p:cBhvr>
                                      <p:to>
                                        <p:strVal val="visible"/>
                                      </p:to>
                                    </p:set>
                                    <p:anim calcmode="lin" valueType="num">
                                      <p:cBhvr>
                                        <p:cTn id="133" dur="100" fill="hold"/>
                                        <p:tgtEl>
                                          <p:spTgt spid="25"/>
                                        </p:tgtEl>
                                        <p:attrNameLst>
                                          <p:attrName>ppt_w</p:attrName>
                                        </p:attrNameLst>
                                      </p:cBhvr>
                                      <p:tavLst>
                                        <p:tav tm="0">
                                          <p:val>
                                            <p:fltVal val="0"/>
                                          </p:val>
                                        </p:tav>
                                        <p:tav tm="100000">
                                          <p:val>
                                            <p:strVal val="#ppt_w"/>
                                          </p:val>
                                        </p:tav>
                                      </p:tavLst>
                                    </p:anim>
                                    <p:anim calcmode="lin" valueType="num">
                                      <p:cBhvr>
                                        <p:cTn id="134" dur="100" fill="hold"/>
                                        <p:tgtEl>
                                          <p:spTgt spid="25"/>
                                        </p:tgtEl>
                                        <p:attrNameLst>
                                          <p:attrName>ppt_h</p:attrName>
                                        </p:attrNameLst>
                                      </p:cBhvr>
                                      <p:tavLst>
                                        <p:tav tm="0">
                                          <p:val>
                                            <p:fltVal val="0"/>
                                          </p:val>
                                        </p:tav>
                                        <p:tav tm="100000">
                                          <p:val>
                                            <p:strVal val="#ppt_h"/>
                                          </p:val>
                                        </p:tav>
                                      </p:tavLst>
                                    </p:anim>
                                    <p:anim calcmode="lin" valueType="num">
                                      <p:cBhvr>
                                        <p:cTn id="135" dur="100" fill="hold"/>
                                        <p:tgtEl>
                                          <p:spTgt spid="25"/>
                                        </p:tgtEl>
                                        <p:attrNameLst>
                                          <p:attrName>style.rotation</p:attrName>
                                        </p:attrNameLst>
                                      </p:cBhvr>
                                      <p:tavLst>
                                        <p:tav tm="0">
                                          <p:val>
                                            <p:fltVal val="90"/>
                                          </p:val>
                                        </p:tav>
                                        <p:tav tm="100000">
                                          <p:val>
                                            <p:fltVal val="0"/>
                                          </p:val>
                                        </p:tav>
                                      </p:tavLst>
                                    </p:anim>
                                    <p:animEffect transition="in" filter="fade">
                                      <p:cBhvr>
                                        <p:cTn id="136" dur="100"/>
                                        <p:tgtEl>
                                          <p:spTgt spid="25"/>
                                        </p:tgtEl>
                                      </p:cBhvr>
                                    </p:animEffect>
                                  </p:childTnLst>
                                </p:cTn>
                              </p:par>
                            </p:childTnLst>
                          </p:cTn>
                        </p:par>
                        <p:par>
                          <p:cTn id="137" fill="hold">
                            <p:stCondLst>
                              <p:cond delay="1900"/>
                            </p:stCondLst>
                            <p:childTnLst>
                              <p:par>
                                <p:cTn id="138" presetID="31" presetClass="entr" presetSubtype="0" fill="hold" nodeType="afterEffect">
                                  <p:stCondLst>
                                    <p:cond delay="0"/>
                                  </p:stCondLst>
                                  <p:childTnLst>
                                    <p:set>
                                      <p:cBhvr>
                                        <p:cTn id="139" dur="1" fill="hold">
                                          <p:stCondLst>
                                            <p:cond delay="0"/>
                                          </p:stCondLst>
                                        </p:cTn>
                                        <p:tgtEl>
                                          <p:spTgt spid="21"/>
                                        </p:tgtEl>
                                        <p:attrNameLst>
                                          <p:attrName>style.visibility</p:attrName>
                                        </p:attrNameLst>
                                      </p:cBhvr>
                                      <p:to>
                                        <p:strVal val="visible"/>
                                      </p:to>
                                    </p:set>
                                    <p:anim calcmode="lin" valueType="num">
                                      <p:cBhvr>
                                        <p:cTn id="140" dur="100" fill="hold"/>
                                        <p:tgtEl>
                                          <p:spTgt spid="21"/>
                                        </p:tgtEl>
                                        <p:attrNameLst>
                                          <p:attrName>ppt_w</p:attrName>
                                        </p:attrNameLst>
                                      </p:cBhvr>
                                      <p:tavLst>
                                        <p:tav tm="0">
                                          <p:val>
                                            <p:fltVal val="0"/>
                                          </p:val>
                                        </p:tav>
                                        <p:tav tm="100000">
                                          <p:val>
                                            <p:strVal val="#ppt_w"/>
                                          </p:val>
                                        </p:tav>
                                      </p:tavLst>
                                    </p:anim>
                                    <p:anim calcmode="lin" valueType="num">
                                      <p:cBhvr>
                                        <p:cTn id="141" dur="100" fill="hold"/>
                                        <p:tgtEl>
                                          <p:spTgt spid="21"/>
                                        </p:tgtEl>
                                        <p:attrNameLst>
                                          <p:attrName>ppt_h</p:attrName>
                                        </p:attrNameLst>
                                      </p:cBhvr>
                                      <p:tavLst>
                                        <p:tav tm="0">
                                          <p:val>
                                            <p:fltVal val="0"/>
                                          </p:val>
                                        </p:tav>
                                        <p:tav tm="100000">
                                          <p:val>
                                            <p:strVal val="#ppt_h"/>
                                          </p:val>
                                        </p:tav>
                                      </p:tavLst>
                                    </p:anim>
                                    <p:anim calcmode="lin" valueType="num">
                                      <p:cBhvr>
                                        <p:cTn id="142" dur="100" fill="hold"/>
                                        <p:tgtEl>
                                          <p:spTgt spid="21"/>
                                        </p:tgtEl>
                                        <p:attrNameLst>
                                          <p:attrName>style.rotation</p:attrName>
                                        </p:attrNameLst>
                                      </p:cBhvr>
                                      <p:tavLst>
                                        <p:tav tm="0">
                                          <p:val>
                                            <p:fltVal val="90"/>
                                          </p:val>
                                        </p:tav>
                                        <p:tav tm="100000">
                                          <p:val>
                                            <p:fltVal val="0"/>
                                          </p:val>
                                        </p:tav>
                                      </p:tavLst>
                                    </p:anim>
                                    <p:animEffect transition="in" filter="fade">
                                      <p:cBhvr>
                                        <p:cTn id="143" dur="100"/>
                                        <p:tgtEl>
                                          <p:spTgt spid="21"/>
                                        </p:tgtEl>
                                      </p:cBhvr>
                                    </p:animEffect>
                                  </p:childTnLst>
                                </p:cTn>
                              </p:par>
                            </p:childTnLst>
                          </p:cTn>
                        </p:par>
                        <p:par>
                          <p:cTn id="144" fill="hold">
                            <p:stCondLst>
                              <p:cond delay="2000"/>
                            </p:stCondLst>
                            <p:childTnLst>
                              <p:par>
                                <p:cTn id="145" presetID="31" presetClass="entr" presetSubtype="0" fill="hold" nodeType="afterEffect">
                                  <p:stCondLst>
                                    <p:cond delay="0"/>
                                  </p:stCondLst>
                                  <p:childTnLst>
                                    <p:set>
                                      <p:cBhvr>
                                        <p:cTn id="146" dur="1" fill="hold">
                                          <p:stCondLst>
                                            <p:cond delay="0"/>
                                          </p:stCondLst>
                                        </p:cTn>
                                        <p:tgtEl>
                                          <p:spTgt spid="40"/>
                                        </p:tgtEl>
                                        <p:attrNameLst>
                                          <p:attrName>style.visibility</p:attrName>
                                        </p:attrNameLst>
                                      </p:cBhvr>
                                      <p:to>
                                        <p:strVal val="visible"/>
                                      </p:to>
                                    </p:set>
                                    <p:anim calcmode="lin" valueType="num">
                                      <p:cBhvr>
                                        <p:cTn id="147" dur="100" fill="hold"/>
                                        <p:tgtEl>
                                          <p:spTgt spid="40"/>
                                        </p:tgtEl>
                                        <p:attrNameLst>
                                          <p:attrName>ppt_w</p:attrName>
                                        </p:attrNameLst>
                                      </p:cBhvr>
                                      <p:tavLst>
                                        <p:tav tm="0">
                                          <p:val>
                                            <p:fltVal val="0"/>
                                          </p:val>
                                        </p:tav>
                                        <p:tav tm="100000">
                                          <p:val>
                                            <p:strVal val="#ppt_w"/>
                                          </p:val>
                                        </p:tav>
                                      </p:tavLst>
                                    </p:anim>
                                    <p:anim calcmode="lin" valueType="num">
                                      <p:cBhvr>
                                        <p:cTn id="148" dur="100" fill="hold"/>
                                        <p:tgtEl>
                                          <p:spTgt spid="40"/>
                                        </p:tgtEl>
                                        <p:attrNameLst>
                                          <p:attrName>ppt_h</p:attrName>
                                        </p:attrNameLst>
                                      </p:cBhvr>
                                      <p:tavLst>
                                        <p:tav tm="0">
                                          <p:val>
                                            <p:fltVal val="0"/>
                                          </p:val>
                                        </p:tav>
                                        <p:tav tm="100000">
                                          <p:val>
                                            <p:strVal val="#ppt_h"/>
                                          </p:val>
                                        </p:tav>
                                      </p:tavLst>
                                    </p:anim>
                                    <p:anim calcmode="lin" valueType="num">
                                      <p:cBhvr>
                                        <p:cTn id="149" dur="100" fill="hold"/>
                                        <p:tgtEl>
                                          <p:spTgt spid="40"/>
                                        </p:tgtEl>
                                        <p:attrNameLst>
                                          <p:attrName>style.rotation</p:attrName>
                                        </p:attrNameLst>
                                      </p:cBhvr>
                                      <p:tavLst>
                                        <p:tav tm="0">
                                          <p:val>
                                            <p:fltVal val="90"/>
                                          </p:val>
                                        </p:tav>
                                        <p:tav tm="100000">
                                          <p:val>
                                            <p:fltVal val="0"/>
                                          </p:val>
                                        </p:tav>
                                      </p:tavLst>
                                    </p:anim>
                                    <p:animEffect transition="in" filter="fade">
                                      <p:cBhvr>
                                        <p:cTn id="150" dur="100"/>
                                        <p:tgtEl>
                                          <p:spTgt spid="40"/>
                                        </p:tgtEl>
                                      </p:cBhvr>
                                    </p:animEffect>
                                  </p:childTnLst>
                                </p:cTn>
                              </p:par>
                            </p:childTnLst>
                          </p:cTn>
                        </p:par>
                        <p:par>
                          <p:cTn id="151" fill="hold">
                            <p:stCondLst>
                              <p:cond delay="2100"/>
                            </p:stCondLst>
                            <p:childTnLst>
                              <p:par>
                                <p:cTn id="152" presetID="31" presetClass="entr" presetSubtype="0" fill="hold" nodeType="afterEffect">
                                  <p:stCondLst>
                                    <p:cond delay="0"/>
                                  </p:stCondLst>
                                  <p:childTnLst>
                                    <p:set>
                                      <p:cBhvr>
                                        <p:cTn id="153" dur="1" fill="hold">
                                          <p:stCondLst>
                                            <p:cond delay="0"/>
                                          </p:stCondLst>
                                        </p:cTn>
                                        <p:tgtEl>
                                          <p:spTgt spid="37"/>
                                        </p:tgtEl>
                                        <p:attrNameLst>
                                          <p:attrName>style.visibility</p:attrName>
                                        </p:attrNameLst>
                                      </p:cBhvr>
                                      <p:to>
                                        <p:strVal val="visible"/>
                                      </p:to>
                                    </p:set>
                                    <p:anim calcmode="lin" valueType="num">
                                      <p:cBhvr>
                                        <p:cTn id="154" dur="100" fill="hold"/>
                                        <p:tgtEl>
                                          <p:spTgt spid="37"/>
                                        </p:tgtEl>
                                        <p:attrNameLst>
                                          <p:attrName>ppt_w</p:attrName>
                                        </p:attrNameLst>
                                      </p:cBhvr>
                                      <p:tavLst>
                                        <p:tav tm="0">
                                          <p:val>
                                            <p:fltVal val="0"/>
                                          </p:val>
                                        </p:tav>
                                        <p:tav tm="100000">
                                          <p:val>
                                            <p:strVal val="#ppt_w"/>
                                          </p:val>
                                        </p:tav>
                                      </p:tavLst>
                                    </p:anim>
                                    <p:anim calcmode="lin" valueType="num">
                                      <p:cBhvr>
                                        <p:cTn id="155" dur="100" fill="hold"/>
                                        <p:tgtEl>
                                          <p:spTgt spid="37"/>
                                        </p:tgtEl>
                                        <p:attrNameLst>
                                          <p:attrName>ppt_h</p:attrName>
                                        </p:attrNameLst>
                                      </p:cBhvr>
                                      <p:tavLst>
                                        <p:tav tm="0">
                                          <p:val>
                                            <p:fltVal val="0"/>
                                          </p:val>
                                        </p:tav>
                                        <p:tav tm="100000">
                                          <p:val>
                                            <p:strVal val="#ppt_h"/>
                                          </p:val>
                                        </p:tav>
                                      </p:tavLst>
                                    </p:anim>
                                    <p:anim calcmode="lin" valueType="num">
                                      <p:cBhvr>
                                        <p:cTn id="156" dur="100" fill="hold"/>
                                        <p:tgtEl>
                                          <p:spTgt spid="37"/>
                                        </p:tgtEl>
                                        <p:attrNameLst>
                                          <p:attrName>style.rotation</p:attrName>
                                        </p:attrNameLst>
                                      </p:cBhvr>
                                      <p:tavLst>
                                        <p:tav tm="0">
                                          <p:val>
                                            <p:fltVal val="90"/>
                                          </p:val>
                                        </p:tav>
                                        <p:tav tm="100000">
                                          <p:val>
                                            <p:fltVal val="0"/>
                                          </p:val>
                                        </p:tav>
                                      </p:tavLst>
                                    </p:anim>
                                    <p:animEffect transition="in" filter="fade">
                                      <p:cBhvr>
                                        <p:cTn id="157" dur="100"/>
                                        <p:tgtEl>
                                          <p:spTgt spid="37"/>
                                        </p:tgtEl>
                                      </p:cBhvr>
                                    </p:animEffect>
                                  </p:childTnLst>
                                </p:cTn>
                              </p:par>
                            </p:childTnLst>
                          </p:cTn>
                        </p:par>
                        <p:par>
                          <p:cTn id="158" fill="hold">
                            <p:stCondLst>
                              <p:cond delay="2200"/>
                            </p:stCondLst>
                            <p:childTnLst>
                              <p:par>
                                <p:cTn id="159" presetID="31" presetClass="entr" presetSubtype="0" fill="hold" nodeType="afterEffect">
                                  <p:stCondLst>
                                    <p:cond delay="0"/>
                                  </p:stCondLst>
                                  <p:childTnLst>
                                    <p:set>
                                      <p:cBhvr>
                                        <p:cTn id="160" dur="1" fill="hold">
                                          <p:stCondLst>
                                            <p:cond delay="0"/>
                                          </p:stCondLst>
                                        </p:cTn>
                                        <p:tgtEl>
                                          <p:spTgt spid="41"/>
                                        </p:tgtEl>
                                        <p:attrNameLst>
                                          <p:attrName>style.visibility</p:attrName>
                                        </p:attrNameLst>
                                      </p:cBhvr>
                                      <p:to>
                                        <p:strVal val="visible"/>
                                      </p:to>
                                    </p:set>
                                    <p:anim calcmode="lin" valueType="num">
                                      <p:cBhvr>
                                        <p:cTn id="161" dur="100" fill="hold"/>
                                        <p:tgtEl>
                                          <p:spTgt spid="41"/>
                                        </p:tgtEl>
                                        <p:attrNameLst>
                                          <p:attrName>ppt_w</p:attrName>
                                        </p:attrNameLst>
                                      </p:cBhvr>
                                      <p:tavLst>
                                        <p:tav tm="0">
                                          <p:val>
                                            <p:fltVal val="0"/>
                                          </p:val>
                                        </p:tav>
                                        <p:tav tm="100000">
                                          <p:val>
                                            <p:strVal val="#ppt_w"/>
                                          </p:val>
                                        </p:tav>
                                      </p:tavLst>
                                    </p:anim>
                                    <p:anim calcmode="lin" valueType="num">
                                      <p:cBhvr>
                                        <p:cTn id="162" dur="100" fill="hold"/>
                                        <p:tgtEl>
                                          <p:spTgt spid="41"/>
                                        </p:tgtEl>
                                        <p:attrNameLst>
                                          <p:attrName>ppt_h</p:attrName>
                                        </p:attrNameLst>
                                      </p:cBhvr>
                                      <p:tavLst>
                                        <p:tav tm="0">
                                          <p:val>
                                            <p:fltVal val="0"/>
                                          </p:val>
                                        </p:tav>
                                        <p:tav tm="100000">
                                          <p:val>
                                            <p:strVal val="#ppt_h"/>
                                          </p:val>
                                        </p:tav>
                                      </p:tavLst>
                                    </p:anim>
                                    <p:anim calcmode="lin" valueType="num">
                                      <p:cBhvr>
                                        <p:cTn id="163" dur="100" fill="hold"/>
                                        <p:tgtEl>
                                          <p:spTgt spid="41"/>
                                        </p:tgtEl>
                                        <p:attrNameLst>
                                          <p:attrName>style.rotation</p:attrName>
                                        </p:attrNameLst>
                                      </p:cBhvr>
                                      <p:tavLst>
                                        <p:tav tm="0">
                                          <p:val>
                                            <p:fltVal val="90"/>
                                          </p:val>
                                        </p:tav>
                                        <p:tav tm="100000">
                                          <p:val>
                                            <p:fltVal val="0"/>
                                          </p:val>
                                        </p:tav>
                                      </p:tavLst>
                                    </p:anim>
                                    <p:animEffect transition="in" filter="fade">
                                      <p:cBhvr>
                                        <p:cTn id="164" dur="100"/>
                                        <p:tgtEl>
                                          <p:spTgt spid="41"/>
                                        </p:tgtEl>
                                      </p:cBhvr>
                                    </p:animEffect>
                                  </p:childTnLst>
                                </p:cTn>
                              </p:par>
                            </p:childTnLst>
                          </p:cTn>
                        </p:par>
                        <p:par>
                          <p:cTn id="165" fill="hold">
                            <p:stCondLst>
                              <p:cond delay="2300"/>
                            </p:stCondLst>
                            <p:childTnLst>
                              <p:par>
                                <p:cTn id="166" presetID="31" presetClass="entr" presetSubtype="0" fill="hold" nodeType="afterEffect">
                                  <p:stCondLst>
                                    <p:cond delay="0"/>
                                  </p:stCondLst>
                                  <p:childTnLst>
                                    <p:set>
                                      <p:cBhvr>
                                        <p:cTn id="167" dur="1" fill="hold">
                                          <p:stCondLst>
                                            <p:cond delay="0"/>
                                          </p:stCondLst>
                                        </p:cTn>
                                        <p:tgtEl>
                                          <p:spTgt spid="42"/>
                                        </p:tgtEl>
                                        <p:attrNameLst>
                                          <p:attrName>style.visibility</p:attrName>
                                        </p:attrNameLst>
                                      </p:cBhvr>
                                      <p:to>
                                        <p:strVal val="visible"/>
                                      </p:to>
                                    </p:set>
                                    <p:anim calcmode="lin" valueType="num">
                                      <p:cBhvr>
                                        <p:cTn id="168" dur="100" fill="hold"/>
                                        <p:tgtEl>
                                          <p:spTgt spid="42"/>
                                        </p:tgtEl>
                                        <p:attrNameLst>
                                          <p:attrName>ppt_w</p:attrName>
                                        </p:attrNameLst>
                                      </p:cBhvr>
                                      <p:tavLst>
                                        <p:tav tm="0">
                                          <p:val>
                                            <p:fltVal val="0"/>
                                          </p:val>
                                        </p:tav>
                                        <p:tav tm="100000">
                                          <p:val>
                                            <p:strVal val="#ppt_w"/>
                                          </p:val>
                                        </p:tav>
                                      </p:tavLst>
                                    </p:anim>
                                    <p:anim calcmode="lin" valueType="num">
                                      <p:cBhvr>
                                        <p:cTn id="169" dur="100" fill="hold"/>
                                        <p:tgtEl>
                                          <p:spTgt spid="42"/>
                                        </p:tgtEl>
                                        <p:attrNameLst>
                                          <p:attrName>ppt_h</p:attrName>
                                        </p:attrNameLst>
                                      </p:cBhvr>
                                      <p:tavLst>
                                        <p:tav tm="0">
                                          <p:val>
                                            <p:fltVal val="0"/>
                                          </p:val>
                                        </p:tav>
                                        <p:tav tm="100000">
                                          <p:val>
                                            <p:strVal val="#ppt_h"/>
                                          </p:val>
                                        </p:tav>
                                      </p:tavLst>
                                    </p:anim>
                                    <p:anim calcmode="lin" valueType="num">
                                      <p:cBhvr>
                                        <p:cTn id="170" dur="100" fill="hold"/>
                                        <p:tgtEl>
                                          <p:spTgt spid="42"/>
                                        </p:tgtEl>
                                        <p:attrNameLst>
                                          <p:attrName>style.rotation</p:attrName>
                                        </p:attrNameLst>
                                      </p:cBhvr>
                                      <p:tavLst>
                                        <p:tav tm="0">
                                          <p:val>
                                            <p:fltVal val="90"/>
                                          </p:val>
                                        </p:tav>
                                        <p:tav tm="100000">
                                          <p:val>
                                            <p:fltVal val="0"/>
                                          </p:val>
                                        </p:tav>
                                      </p:tavLst>
                                    </p:anim>
                                    <p:animEffect transition="in" filter="fade">
                                      <p:cBhvr>
                                        <p:cTn id="171" dur="100"/>
                                        <p:tgtEl>
                                          <p:spTgt spid="42"/>
                                        </p:tgtEl>
                                      </p:cBhvr>
                                    </p:animEffect>
                                  </p:childTnLst>
                                </p:cTn>
                              </p:par>
                            </p:childTnLst>
                          </p:cTn>
                        </p:par>
                        <p:par>
                          <p:cTn id="172" fill="hold">
                            <p:stCondLst>
                              <p:cond delay="2400"/>
                            </p:stCondLst>
                            <p:childTnLst>
                              <p:par>
                                <p:cTn id="173" presetID="31" presetClass="entr" presetSubtype="0" fill="hold" nodeType="afterEffect">
                                  <p:stCondLst>
                                    <p:cond delay="0"/>
                                  </p:stCondLst>
                                  <p:childTnLst>
                                    <p:set>
                                      <p:cBhvr>
                                        <p:cTn id="174" dur="1" fill="hold">
                                          <p:stCondLst>
                                            <p:cond delay="0"/>
                                          </p:stCondLst>
                                        </p:cTn>
                                        <p:tgtEl>
                                          <p:spTgt spid="53"/>
                                        </p:tgtEl>
                                        <p:attrNameLst>
                                          <p:attrName>style.visibility</p:attrName>
                                        </p:attrNameLst>
                                      </p:cBhvr>
                                      <p:to>
                                        <p:strVal val="visible"/>
                                      </p:to>
                                    </p:set>
                                    <p:anim calcmode="lin" valueType="num">
                                      <p:cBhvr>
                                        <p:cTn id="175" dur="100" fill="hold"/>
                                        <p:tgtEl>
                                          <p:spTgt spid="53"/>
                                        </p:tgtEl>
                                        <p:attrNameLst>
                                          <p:attrName>ppt_w</p:attrName>
                                        </p:attrNameLst>
                                      </p:cBhvr>
                                      <p:tavLst>
                                        <p:tav tm="0">
                                          <p:val>
                                            <p:fltVal val="0"/>
                                          </p:val>
                                        </p:tav>
                                        <p:tav tm="100000">
                                          <p:val>
                                            <p:strVal val="#ppt_w"/>
                                          </p:val>
                                        </p:tav>
                                      </p:tavLst>
                                    </p:anim>
                                    <p:anim calcmode="lin" valueType="num">
                                      <p:cBhvr>
                                        <p:cTn id="176" dur="100" fill="hold"/>
                                        <p:tgtEl>
                                          <p:spTgt spid="53"/>
                                        </p:tgtEl>
                                        <p:attrNameLst>
                                          <p:attrName>ppt_h</p:attrName>
                                        </p:attrNameLst>
                                      </p:cBhvr>
                                      <p:tavLst>
                                        <p:tav tm="0">
                                          <p:val>
                                            <p:fltVal val="0"/>
                                          </p:val>
                                        </p:tav>
                                        <p:tav tm="100000">
                                          <p:val>
                                            <p:strVal val="#ppt_h"/>
                                          </p:val>
                                        </p:tav>
                                      </p:tavLst>
                                    </p:anim>
                                    <p:anim calcmode="lin" valueType="num">
                                      <p:cBhvr>
                                        <p:cTn id="177" dur="100" fill="hold"/>
                                        <p:tgtEl>
                                          <p:spTgt spid="53"/>
                                        </p:tgtEl>
                                        <p:attrNameLst>
                                          <p:attrName>style.rotation</p:attrName>
                                        </p:attrNameLst>
                                      </p:cBhvr>
                                      <p:tavLst>
                                        <p:tav tm="0">
                                          <p:val>
                                            <p:fltVal val="90"/>
                                          </p:val>
                                        </p:tav>
                                        <p:tav tm="100000">
                                          <p:val>
                                            <p:fltVal val="0"/>
                                          </p:val>
                                        </p:tav>
                                      </p:tavLst>
                                    </p:anim>
                                    <p:animEffect transition="in" filter="fade">
                                      <p:cBhvr>
                                        <p:cTn id="178" dur="100"/>
                                        <p:tgtEl>
                                          <p:spTgt spid="53"/>
                                        </p:tgtEl>
                                      </p:cBhvr>
                                    </p:animEffect>
                                  </p:childTnLst>
                                </p:cTn>
                              </p:par>
                            </p:childTnLst>
                          </p:cTn>
                        </p:par>
                        <p:par>
                          <p:cTn id="179" fill="hold">
                            <p:stCondLst>
                              <p:cond delay="2500"/>
                            </p:stCondLst>
                            <p:childTnLst>
                              <p:par>
                                <p:cTn id="180" presetID="31" presetClass="entr" presetSubtype="0" fill="hold" nodeType="afterEffect">
                                  <p:stCondLst>
                                    <p:cond delay="0"/>
                                  </p:stCondLst>
                                  <p:childTnLst>
                                    <p:set>
                                      <p:cBhvr>
                                        <p:cTn id="181" dur="1" fill="hold">
                                          <p:stCondLst>
                                            <p:cond delay="0"/>
                                          </p:stCondLst>
                                        </p:cTn>
                                        <p:tgtEl>
                                          <p:spTgt spid="55"/>
                                        </p:tgtEl>
                                        <p:attrNameLst>
                                          <p:attrName>style.visibility</p:attrName>
                                        </p:attrNameLst>
                                      </p:cBhvr>
                                      <p:to>
                                        <p:strVal val="visible"/>
                                      </p:to>
                                    </p:set>
                                    <p:anim calcmode="lin" valueType="num">
                                      <p:cBhvr>
                                        <p:cTn id="182" dur="100" fill="hold"/>
                                        <p:tgtEl>
                                          <p:spTgt spid="55"/>
                                        </p:tgtEl>
                                        <p:attrNameLst>
                                          <p:attrName>ppt_w</p:attrName>
                                        </p:attrNameLst>
                                      </p:cBhvr>
                                      <p:tavLst>
                                        <p:tav tm="0">
                                          <p:val>
                                            <p:fltVal val="0"/>
                                          </p:val>
                                        </p:tav>
                                        <p:tav tm="100000">
                                          <p:val>
                                            <p:strVal val="#ppt_w"/>
                                          </p:val>
                                        </p:tav>
                                      </p:tavLst>
                                    </p:anim>
                                    <p:anim calcmode="lin" valueType="num">
                                      <p:cBhvr>
                                        <p:cTn id="183" dur="100" fill="hold"/>
                                        <p:tgtEl>
                                          <p:spTgt spid="55"/>
                                        </p:tgtEl>
                                        <p:attrNameLst>
                                          <p:attrName>ppt_h</p:attrName>
                                        </p:attrNameLst>
                                      </p:cBhvr>
                                      <p:tavLst>
                                        <p:tav tm="0">
                                          <p:val>
                                            <p:fltVal val="0"/>
                                          </p:val>
                                        </p:tav>
                                        <p:tav tm="100000">
                                          <p:val>
                                            <p:strVal val="#ppt_h"/>
                                          </p:val>
                                        </p:tav>
                                      </p:tavLst>
                                    </p:anim>
                                    <p:anim calcmode="lin" valueType="num">
                                      <p:cBhvr>
                                        <p:cTn id="184" dur="100" fill="hold"/>
                                        <p:tgtEl>
                                          <p:spTgt spid="55"/>
                                        </p:tgtEl>
                                        <p:attrNameLst>
                                          <p:attrName>style.rotation</p:attrName>
                                        </p:attrNameLst>
                                      </p:cBhvr>
                                      <p:tavLst>
                                        <p:tav tm="0">
                                          <p:val>
                                            <p:fltVal val="90"/>
                                          </p:val>
                                        </p:tav>
                                        <p:tav tm="100000">
                                          <p:val>
                                            <p:fltVal val="0"/>
                                          </p:val>
                                        </p:tav>
                                      </p:tavLst>
                                    </p:anim>
                                    <p:animEffect transition="in" filter="fade">
                                      <p:cBhvr>
                                        <p:cTn id="185" dur="100"/>
                                        <p:tgtEl>
                                          <p:spTgt spid="55"/>
                                        </p:tgtEl>
                                      </p:cBhvr>
                                    </p:animEffect>
                                  </p:childTnLst>
                                </p:cTn>
                              </p:par>
                            </p:childTnLst>
                          </p:cTn>
                        </p:par>
                        <p:par>
                          <p:cTn id="186" fill="hold">
                            <p:stCondLst>
                              <p:cond delay="2600"/>
                            </p:stCondLst>
                            <p:childTnLst>
                              <p:par>
                                <p:cTn id="187" presetID="31" presetClass="entr" presetSubtype="0" fill="hold" nodeType="afterEffect">
                                  <p:stCondLst>
                                    <p:cond delay="0"/>
                                  </p:stCondLst>
                                  <p:childTnLst>
                                    <p:set>
                                      <p:cBhvr>
                                        <p:cTn id="188" dur="1" fill="hold">
                                          <p:stCondLst>
                                            <p:cond delay="0"/>
                                          </p:stCondLst>
                                        </p:cTn>
                                        <p:tgtEl>
                                          <p:spTgt spid="60"/>
                                        </p:tgtEl>
                                        <p:attrNameLst>
                                          <p:attrName>style.visibility</p:attrName>
                                        </p:attrNameLst>
                                      </p:cBhvr>
                                      <p:to>
                                        <p:strVal val="visible"/>
                                      </p:to>
                                    </p:set>
                                    <p:anim calcmode="lin" valueType="num">
                                      <p:cBhvr>
                                        <p:cTn id="189" dur="100" fill="hold"/>
                                        <p:tgtEl>
                                          <p:spTgt spid="60"/>
                                        </p:tgtEl>
                                        <p:attrNameLst>
                                          <p:attrName>ppt_w</p:attrName>
                                        </p:attrNameLst>
                                      </p:cBhvr>
                                      <p:tavLst>
                                        <p:tav tm="0">
                                          <p:val>
                                            <p:fltVal val="0"/>
                                          </p:val>
                                        </p:tav>
                                        <p:tav tm="100000">
                                          <p:val>
                                            <p:strVal val="#ppt_w"/>
                                          </p:val>
                                        </p:tav>
                                      </p:tavLst>
                                    </p:anim>
                                    <p:anim calcmode="lin" valueType="num">
                                      <p:cBhvr>
                                        <p:cTn id="190" dur="100" fill="hold"/>
                                        <p:tgtEl>
                                          <p:spTgt spid="60"/>
                                        </p:tgtEl>
                                        <p:attrNameLst>
                                          <p:attrName>ppt_h</p:attrName>
                                        </p:attrNameLst>
                                      </p:cBhvr>
                                      <p:tavLst>
                                        <p:tav tm="0">
                                          <p:val>
                                            <p:fltVal val="0"/>
                                          </p:val>
                                        </p:tav>
                                        <p:tav tm="100000">
                                          <p:val>
                                            <p:strVal val="#ppt_h"/>
                                          </p:val>
                                        </p:tav>
                                      </p:tavLst>
                                    </p:anim>
                                    <p:anim calcmode="lin" valueType="num">
                                      <p:cBhvr>
                                        <p:cTn id="191" dur="100" fill="hold"/>
                                        <p:tgtEl>
                                          <p:spTgt spid="60"/>
                                        </p:tgtEl>
                                        <p:attrNameLst>
                                          <p:attrName>style.rotation</p:attrName>
                                        </p:attrNameLst>
                                      </p:cBhvr>
                                      <p:tavLst>
                                        <p:tav tm="0">
                                          <p:val>
                                            <p:fltVal val="90"/>
                                          </p:val>
                                        </p:tav>
                                        <p:tav tm="100000">
                                          <p:val>
                                            <p:fltVal val="0"/>
                                          </p:val>
                                        </p:tav>
                                      </p:tavLst>
                                    </p:anim>
                                    <p:animEffect transition="in" filter="fade">
                                      <p:cBhvr>
                                        <p:cTn id="192" dur="100"/>
                                        <p:tgtEl>
                                          <p:spTgt spid="60"/>
                                        </p:tgtEl>
                                      </p:cBhvr>
                                    </p:animEffect>
                                  </p:childTnLst>
                                </p:cTn>
                              </p:par>
                            </p:childTnLst>
                          </p:cTn>
                        </p:par>
                        <p:par>
                          <p:cTn id="193" fill="hold">
                            <p:stCondLst>
                              <p:cond delay="2700"/>
                            </p:stCondLst>
                            <p:childTnLst>
                              <p:par>
                                <p:cTn id="194" presetID="31" presetClass="entr" presetSubtype="0" fill="hold" nodeType="afterEffect">
                                  <p:stCondLst>
                                    <p:cond delay="0"/>
                                  </p:stCondLst>
                                  <p:childTnLst>
                                    <p:set>
                                      <p:cBhvr>
                                        <p:cTn id="195" dur="1" fill="hold">
                                          <p:stCondLst>
                                            <p:cond delay="0"/>
                                          </p:stCondLst>
                                        </p:cTn>
                                        <p:tgtEl>
                                          <p:spTgt spid="56"/>
                                        </p:tgtEl>
                                        <p:attrNameLst>
                                          <p:attrName>style.visibility</p:attrName>
                                        </p:attrNameLst>
                                      </p:cBhvr>
                                      <p:to>
                                        <p:strVal val="visible"/>
                                      </p:to>
                                    </p:set>
                                    <p:anim calcmode="lin" valueType="num">
                                      <p:cBhvr>
                                        <p:cTn id="196" dur="100" fill="hold"/>
                                        <p:tgtEl>
                                          <p:spTgt spid="56"/>
                                        </p:tgtEl>
                                        <p:attrNameLst>
                                          <p:attrName>ppt_w</p:attrName>
                                        </p:attrNameLst>
                                      </p:cBhvr>
                                      <p:tavLst>
                                        <p:tav tm="0">
                                          <p:val>
                                            <p:fltVal val="0"/>
                                          </p:val>
                                        </p:tav>
                                        <p:tav tm="100000">
                                          <p:val>
                                            <p:strVal val="#ppt_w"/>
                                          </p:val>
                                        </p:tav>
                                      </p:tavLst>
                                    </p:anim>
                                    <p:anim calcmode="lin" valueType="num">
                                      <p:cBhvr>
                                        <p:cTn id="197" dur="100" fill="hold"/>
                                        <p:tgtEl>
                                          <p:spTgt spid="56"/>
                                        </p:tgtEl>
                                        <p:attrNameLst>
                                          <p:attrName>ppt_h</p:attrName>
                                        </p:attrNameLst>
                                      </p:cBhvr>
                                      <p:tavLst>
                                        <p:tav tm="0">
                                          <p:val>
                                            <p:fltVal val="0"/>
                                          </p:val>
                                        </p:tav>
                                        <p:tav tm="100000">
                                          <p:val>
                                            <p:strVal val="#ppt_h"/>
                                          </p:val>
                                        </p:tav>
                                      </p:tavLst>
                                    </p:anim>
                                    <p:anim calcmode="lin" valueType="num">
                                      <p:cBhvr>
                                        <p:cTn id="198" dur="100" fill="hold"/>
                                        <p:tgtEl>
                                          <p:spTgt spid="56"/>
                                        </p:tgtEl>
                                        <p:attrNameLst>
                                          <p:attrName>style.rotation</p:attrName>
                                        </p:attrNameLst>
                                      </p:cBhvr>
                                      <p:tavLst>
                                        <p:tav tm="0">
                                          <p:val>
                                            <p:fltVal val="90"/>
                                          </p:val>
                                        </p:tav>
                                        <p:tav tm="100000">
                                          <p:val>
                                            <p:fltVal val="0"/>
                                          </p:val>
                                        </p:tav>
                                      </p:tavLst>
                                    </p:anim>
                                    <p:animEffect transition="in" filter="fade">
                                      <p:cBhvr>
                                        <p:cTn id="199" dur="100"/>
                                        <p:tgtEl>
                                          <p:spTgt spid="56"/>
                                        </p:tgtEl>
                                      </p:cBhvr>
                                    </p:animEffect>
                                  </p:childTnLst>
                                </p:cTn>
                              </p:par>
                            </p:childTnLst>
                          </p:cTn>
                        </p:par>
                        <p:par>
                          <p:cTn id="200" fill="hold">
                            <p:stCondLst>
                              <p:cond delay="2800"/>
                            </p:stCondLst>
                            <p:childTnLst>
                              <p:par>
                                <p:cTn id="201" presetID="31" presetClass="entr" presetSubtype="0" fill="hold" nodeType="afterEffect">
                                  <p:stCondLst>
                                    <p:cond delay="0"/>
                                  </p:stCondLst>
                                  <p:childTnLst>
                                    <p:set>
                                      <p:cBhvr>
                                        <p:cTn id="202" dur="1" fill="hold">
                                          <p:stCondLst>
                                            <p:cond delay="0"/>
                                          </p:stCondLst>
                                        </p:cTn>
                                        <p:tgtEl>
                                          <p:spTgt spid="70"/>
                                        </p:tgtEl>
                                        <p:attrNameLst>
                                          <p:attrName>style.visibility</p:attrName>
                                        </p:attrNameLst>
                                      </p:cBhvr>
                                      <p:to>
                                        <p:strVal val="visible"/>
                                      </p:to>
                                    </p:set>
                                    <p:anim calcmode="lin" valueType="num">
                                      <p:cBhvr>
                                        <p:cTn id="203" dur="100" fill="hold"/>
                                        <p:tgtEl>
                                          <p:spTgt spid="70"/>
                                        </p:tgtEl>
                                        <p:attrNameLst>
                                          <p:attrName>ppt_w</p:attrName>
                                        </p:attrNameLst>
                                      </p:cBhvr>
                                      <p:tavLst>
                                        <p:tav tm="0">
                                          <p:val>
                                            <p:fltVal val="0"/>
                                          </p:val>
                                        </p:tav>
                                        <p:tav tm="100000">
                                          <p:val>
                                            <p:strVal val="#ppt_w"/>
                                          </p:val>
                                        </p:tav>
                                      </p:tavLst>
                                    </p:anim>
                                    <p:anim calcmode="lin" valueType="num">
                                      <p:cBhvr>
                                        <p:cTn id="204" dur="100" fill="hold"/>
                                        <p:tgtEl>
                                          <p:spTgt spid="70"/>
                                        </p:tgtEl>
                                        <p:attrNameLst>
                                          <p:attrName>ppt_h</p:attrName>
                                        </p:attrNameLst>
                                      </p:cBhvr>
                                      <p:tavLst>
                                        <p:tav tm="0">
                                          <p:val>
                                            <p:fltVal val="0"/>
                                          </p:val>
                                        </p:tav>
                                        <p:tav tm="100000">
                                          <p:val>
                                            <p:strVal val="#ppt_h"/>
                                          </p:val>
                                        </p:tav>
                                      </p:tavLst>
                                    </p:anim>
                                    <p:anim calcmode="lin" valueType="num">
                                      <p:cBhvr>
                                        <p:cTn id="205" dur="100" fill="hold"/>
                                        <p:tgtEl>
                                          <p:spTgt spid="70"/>
                                        </p:tgtEl>
                                        <p:attrNameLst>
                                          <p:attrName>style.rotation</p:attrName>
                                        </p:attrNameLst>
                                      </p:cBhvr>
                                      <p:tavLst>
                                        <p:tav tm="0">
                                          <p:val>
                                            <p:fltVal val="90"/>
                                          </p:val>
                                        </p:tav>
                                        <p:tav tm="100000">
                                          <p:val>
                                            <p:fltVal val="0"/>
                                          </p:val>
                                        </p:tav>
                                      </p:tavLst>
                                    </p:anim>
                                    <p:animEffect transition="in" filter="fade">
                                      <p:cBhvr>
                                        <p:cTn id="206" dur="100"/>
                                        <p:tgtEl>
                                          <p:spTgt spid="70"/>
                                        </p:tgtEl>
                                      </p:cBhvr>
                                    </p:animEffect>
                                  </p:childTnLst>
                                </p:cTn>
                              </p:par>
                            </p:childTnLst>
                          </p:cTn>
                        </p:par>
                        <p:par>
                          <p:cTn id="207" fill="hold">
                            <p:stCondLst>
                              <p:cond delay="2900"/>
                            </p:stCondLst>
                            <p:childTnLst>
                              <p:par>
                                <p:cTn id="208" presetID="31" presetClass="entr" presetSubtype="0" fill="hold" nodeType="afterEffect">
                                  <p:stCondLst>
                                    <p:cond delay="0"/>
                                  </p:stCondLst>
                                  <p:childTnLst>
                                    <p:set>
                                      <p:cBhvr>
                                        <p:cTn id="209" dur="1" fill="hold">
                                          <p:stCondLst>
                                            <p:cond delay="0"/>
                                          </p:stCondLst>
                                        </p:cTn>
                                        <p:tgtEl>
                                          <p:spTgt spid="72"/>
                                        </p:tgtEl>
                                        <p:attrNameLst>
                                          <p:attrName>style.visibility</p:attrName>
                                        </p:attrNameLst>
                                      </p:cBhvr>
                                      <p:to>
                                        <p:strVal val="visible"/>
                                      </p:to>
                                    </p:set>
                                    <p:anim calcmode="lin" valueType="num">
                                      <p:cBhvr>
                                        <p:cTn id="210" dur="100" fill="hold"/>
                                        <p:tgtEl>
                                          <p:spTgt spid="72"/>
                                        </p:tgtEl>
                                        <p:attrNameLst>
                                          <p:attrName>ppt_w</p:attrName>
                                        </p:attrNameLst>
                                      </p:cBhvr>
                                      <p:tavLst>
                                        <p:tav tm="0">
                                          <p:val>
                                            <p:fltVal val="0"/>
                                          </p:val>
                                        </p:tav>
                                        <p:tav tm="100000">
                                          <p:val>
                                            <p:strVal val="#ppt_w"/>
                                          </p:val>
                                        </p:tav>
                                      </p:tavLst>
                                    </p:anim>
                                    <p:anim calcmode="lin" valueType="num">
                                      <p:cBhvr>
                                        <p:cTn id="211" dur="100" fill="hold"/>
                                        <p:tgtEl>
                                          <p:spTgt spid="72"/>
                                        </p:tgtEl>
                                        <p:attrNameLst>
                                          <p:attrName>ppt_h</p:attrName>
                                        </p:attrNameLst>
                                      </p:cBhvr>
                                      <p:tavLst>
                                        <p:tav tm="0">
                                          <p:val>
                                            <p:fltVal val="0"/>
                                          </p:val>
                                        </p:tav>
                                        <p:tav tm="100000">
                                          <p:val>
                                            <p:strVal val="#ppt_h"/>
                                          </p:val>
                                        </p:tav>
                                      </p:tavLst>
                                    </p:anim>
                                    <p:anim calcmode="lin" valueType="num">
                                      <p:cBhvr>
                                        <p:cTn id="212" dur="100" fill="hold"/>
                                        <p:tgtEl>
                                          <p:spTgt spid="72"/>
                                        </p:tgtEl>
                                        <p:attrNameLst>
                                          <p:attrName>style.rotation</p:attrName>
                                        </p:attrNameLst>
                                      </p:cBhvr>
                                      <p:tavLst>
                                        <p:tav tm="0">
                                          <p:val>
                                            <p:fltVal val="90"/>
                                          </p:val>
                                        </p:tav>
                                        <p:tav tm="100000">
                                          <p:val>
                                            <p:fltVal val="0"/>
                                          </p:val>
                                        </p:tav>
                                      </p:tavLst>
                                    </p:anim>
                                    <p:animEffect transition="in" filter="fade">
                                      <p:cBhvr>
                                        <p:cTn id="213" dur="100"/>
                                        <p:tgtEl>
                                          <p:spTgt spid="72"/>
                                        </p:tgtEl>
                                      </p:cBhvr>
                                    </p:animEffect>
                                  </p:childTnLst>
                                </p:cTn>
                              </p:par>
                            </p:childTnLst>
                          </p:cTn>
                        </p:par>
                        <p:par>
                          <p:cTn id="214" fill="hold">
                            <p:stCondLst>
                              <p:cond delay="3000"/>
                            </p:stCondLst>
                            <p:childTnLst>
                              <p:par>
                                <p:cTn id="215" presetID="31" presetClass="entr" presetSubtype="0" fill="hold" nodeType="afterEffect">
                                  <p:stCondLst>
                                    <p:cond delay="0"/>
                                  </p:stCondLst>
                                  <p:childTnLst>
                                    <p:set>
                                      <p:cBhvr>
                                        <p:cTn id="216" dur="1" fill="hold">
                                          <p:stCondLst>
                                            <p:cond delay="0"/>
                                          </p:stCondLst>
                                        </p:cTn>
                                        <p:tgtEl>
                                          <p:spTgt spid="77"/>
                                        </p:tgtEl>
                                        <p:attrNameLst>
                                          <p:attrName>style.visibility</p:attrName>
                                        </p:attrNameLst>
                                      </p:cBhvr>
                                      <p:to>
                                        <p:strVal val="visible"/>
                                      </p:to>
                                    </p:set>
                                    <p:anim calcmode="lin" valueType="num">
                                      <p:cBhvr>
                                        <p:cTn id="217" dur="100" fill="hold"/>
                                        <p:tgtEl>
                                          <p:spTgt spid="77"/>
                                        </p:tgtEl>
                                        <p:attrNameLst>
                                          <p:attrName>ppt_w</p:attrName>
                                        </p:attrNameLst>
                                      </p:cBhvr>
                                      <p:tavLst>
                                        <p:tav tm="0">
                                          <p:val>
                                            <p:fltVal val="0"/>
                                          </p:val>
                                        </p:tav>
                                        <p:tav tm="100000">
                                          <p:val>
                                            <p:strVal val="#ppt_w"/>
                                          </p:val>
                                        </p:tav>
                                      </p:tavLst>
                                    </p:anim>
                                    <p:anim calcmode="lin" valueType="num">
                                      <p:cBhvr>
                                        <p:cTn id="218" dur="100" fill="hold"/>
                                        <p:tgtEl>
                                          <p:spTgt spid="77"/>
                                        </p:tgtEl>
                                        <p:attrNameLst>
                                          <p:attrName>ppt_h</p:attrName>
                                        </p:attrNameLst>
                                      </p:cBhvr>
                                      <p:tavLst>
                                        <p:tav tm="0">
                                          <p:val>
                                            <p:fltVal val="0"/>
                                          </p:val>
                                        </p:tav>
                                        <p:tav tm="100000">
                                          <p:val>
                                            <p:strVal val="#ppt_h"/>
                                          </p:val>
                                        </p:tav>
                                      </p:tavLst>
                                    </p:anim>
                                    <p:anim calcmode="lin" valueType="num">
                                      <p:cBhvr>
                                        <p:cTn id="219" dur="100" fill="hold"/>
                                        <p:tgtEl>
                                          <p:spTgt spid="77"/>
                                        </p:tgtEl>
                                        <p:attrNameLst>
                                          <p:attrName>style.rotation</p:attrName>
                                        </p:attrNameLst>
                                      </p:cBhvr>
                                      <p:tavLst>
                                        <p:tav tm="0">
                                          <p:val>
                                            <p:fltVal val="90"/>
                                          </p:val>
                                        </p:tav>
                                        <p:tav tm="100000">
                                          <p:val>
                                            <p:fltVal val="0"/>
                                          </p:val>
                                        </p:tav>
                                      </p:tavLst>
                                    </p:anim>
                                    <p:animEffect transition="in" filter="fade">
                                      <p:cBhvr>
                                        <p:cTn id="220" dur="100"/>
                                        <p:tgtEl>
                                          <p:spTgt spid="77"/>
                                        </p:tgtEl>
                                      </p:cBhvr>
                                    </p:animEffect>
                                  </p:childTnLst>
                                </p:cTn>
                              </p:par>
                            </p:childTnLst>
                          </p:cTn>
                        </p:par>
                        <p:par>
                          <p:cTn id="221" fill="hold">
                            <p:stCondLst>
                              <p:cond delay="3100"/>
                            </p:stCondLst>
                            <p:childTnLst>
                              <p:par>
                                <p:cTn id="222" presetID="31" presetClass="entr" presetSubtype="0" fill="hold" nodeType="afterEffect">
                                  <p:stCondLst>
                                    <p:cond delay="0"/>
                                  </p:stCondLst>
                                  <p:childTnLst>
                                    <p:set>
                                      <p:cBhvr>
                                        <p:cTn id="223" dur="1" fill="hold">
                                          <p:stCondLst>
                                            <p:cond delay="0"/>
                                          </p:stCondLst>
                                        </p:cTn>
                                        <p:tgtEl>
                                          <p:spTgt spid="73"/>
                                        </p:tgtEl>
                                        <p:attrNameLst>
                                          <p:attrName>style.visibility</p:attrName>
                                        </p:attrNameLst>
                                      </p:cBhvr>
                                      <p:to>
                                        <p:strVal val="visible"/>
                                      </p:to>
                                    </p:set>
                                    <p:anim calcmode="lin" valueType="num">
                                      <p:cBhvr>
                                        <p:cTn id="224" dur="100" fill="hold"/>
                                        <p:tgtEl>
                                          <p:spTgt spid="73"/>
                                        </p:tgtEl>
                                        <p:attrNameLst>
                                          <p:attrName>ppt_w</p:attrName>
                                        </p:attrNameLst>
                                      </p:cBhvr>
                                      <p:tavLst>
                                        <p:tav tm="0">
                                          <p:val>
                                            <p:fltVal val="0"/>
                                          </p:val>
                                        </p:tav>
                                        <p:tav tm="100000">
                                          <p:val>
                                            <p:strVal val="#ppt_w"/>
                                          </p:val>
                                        </p:tav>
                                      </p:tavLst>
                                    </p:anim>
                                    <p:anim calcmode="lin" valueType="num">
                                      <p:cBhvr>
                                        <p:cTn id="225" dur="100" fill="hold"/>
                                        <p:tgtEl>
                                          <p:spTgt spid="73"/>
                                        </p:tgtEl>
                                        <p:attrNameLst>
                                          <p:attrName>ppt_h</p:attrName>
                                        </p:attrNameLst>
                                      </p:cBhvr>
                                      <p:tavLst>
                                        <p:tav tm="0">
                                          <p:val>
                                            <p:fltVal val="0"/>
                                          </p:val>
                                        </p:tav>
                                        <p:tav tm="100000">
                                          <p:val>
                                            <p:strVal val="#ppt_h"/>
                                          </p:val>
                                        </p:tav>
                                      </p:tavLst>
                                    </p:anim>
                                    <p:anim calcmode="lin" valueType="num">
                                      <p:cBhvr>
                                        <p:cTn id="226" dur="100" fill="hold"/>
                                        <p:tgtEl>
                                          <p:spTgt spid="73"/>
                                        </p:tgtEl>
                                        <p:attrNameLst>
                                          <p:attrName>style.rotation</p:attrName>
                                        </p:attrNameLst>
                                      </p:cBhvr>
                                      <p:tavLst>
                                        <p:tav tm="0">
                                          <p:val>
                                            <p:fltVal val="90"/>
                                          </p:val>
                                        </p:tav>
                                        <p:tav tm="100000">
                                          <p:val>
                                            <p:fltVal val="0"/>
                                          </p:val>
                                        </p:tav>
                                      </p:tavLst>
                                    </p:anim>
                                    <p:animEffect transition="in" filter="fade">
                                      <p:cBhvr>
                                        <p:cTn id="227" dur="100"/>
                                        <p:tgtEl>
                                          <p:spTgt spid="73"/>
                                        </p:tgtEl>
                                      </p:cBhvr>
                                    </p:animEffect>
                                  </p:childTnLst>
                                </p:cTn>
                              </p:par>
                            </p:childTnLst>
                          </p:cTn>
                        </p:par>
                        <p:par>
                          <p:cTn id="228" fill="hold">
                            <p:stCondLst>
                              <p:cond delay="3200"/>
                            </p:stCondLst>
                            <p:childTnLst>
                              <p:par>
                                <p:cTn id="229" presetID="31" presetClass="entr" presetSubtype="0" fill="hold" nodeType="afterEffect">
                                  <p:stCondLst>
                                    <p:cond delay="0"/>
                                  </p:stCondLst>
                                  <p:childTnLst>
                                    <p:set>
                                      <p:cBhvr>
                                        <p:cTn id="230" dur="1" fill="hold">
                                          <p:stCondLst>
                                            <p:cond delay="0"/>
                                          </p:stCondLst>
                                        </p:cTn>
                                        <p:tgtEl>
                                          <p:spTgt spid="26"/>
                                        </p:tgtEl>
                                        <p:attrNameLst>
                                          <p:attrName>style.visibility</p:attrName>
                                        </p:attrNameLst>
                                      </p:cBhvr>
                                      <p:to>
                                        <p:strVal val="visible"/>
                                      </p:to>
                                    </p:set>
                                    <p:anim calcmode="lin" valueType="num">
                                      <p:cBhvr>
                                        <p:cTn id="231" dur="100" fill="hold"/>
                                        <p:tgtEl>
                                          <p:spTgt spid="26"/>
                                        </p:tgtEl>
                                        <p:attrNameLst>
                                          <p:attrName>ppt_w</p:attrName>
                                        </p:attrNameLst>
                                      </p:cBhvr>
                                      <p:tavLst>
                                        <p:tav tm="0">
                                          <p:val>
                                            <p:fltVal val="0"/>
                                          </p:val>
                                        </p:tav>
                                        <p:tav tm="100000">
                                          <p:val>
                                            <p:strVal val="#ppt_w"/>
                                          </p:val>
                                        </p:tav>
                                      </p:tavLst>
                                    </p:anim>
                                    <p:anim calcmode="lin" valueType="num">
                                      <p:cBhvr>
                                        <p:cTn id="232" dur="100" fill="hold"/>
                                        <p:tgtEl>
                                          <p:spTgt spid="26"/>
                                        </p:tgtEl>
                                        <p:attrNameLst>
                                          <p:attrName>ppt_h</p:attrName>
                                        </p:attrNameLst>
                                      </p:cBhvr>
                                      <p:tavLst>
                                        <p:tav tm="0">
                                          <p:val>
                                            <p:fltVal val="0"/>
                                          </p:val>
                                        </p:tav>
                                        <p:tav tm="100000">
                                          <p:val>
                                            <p:strVal val="#ppt_h"/>
                                          </p:val>
                                        </p:tav>
                                      </p:tavLst>
                                    </p:anim>
                                    <p:anim calcmode="lin" valueType="num">
                                      <p:cBhvr>
                                        <p:cTn id="233" dur="100" fill="hold"/>
                                        <p:tgtEl>
                                          <p:spTgt spid="26"/>
                                        </p:tgtEl>
                                        <p:attrNameLst>
                                          <p:attrName>style.rotation</p:attrName>
                                        </p:attrNameLst>
                                      </p:cBhvr>
                                      <p:tavLst>
                                        <p:tav tm="0">
                                          <p:val>
                                            <p:fltVal val="90"/>
                                          </p:val>
                                        </p:tav>
                                        <p:tav tm="100000">
                                          <p:val>
                                            <p:fltVal val="0"/>
                                          </p:val>
                                        </p:tav>
                                      </p:tavLst>
                                    </p:anim>
                                    <p:animEffect transition="in" filter="fade">
                                      <p:cBhvr>
                                        <p:cTn id="234" dur="100"/>
                                        <p:tgtEl>
                                          <p:spTgt spid="26"/>
                                        </p:tgtEl>
                                      </p:cBhvr>
                                    </p:animEffect>
                                  </p:childTnLst>
                                </p:cTn>
                              </p:par>
                            </p:childTnLst>
                          </p:cTn>
                        </p:par>
                        <p:par>
                          <p:cTn id="235" fill="hold">
                            <p:stCondLst>
                              <p:cond delay="3300"/>
                            </p:stCondLst>
                            <p:childTnLst>
                              <p:par>
                                <p:cTn id="236" presetID="31" presetClass="entr" presetSubtype="0" fill="hold" nodeType="afterEffect">
                                  <p:stCondLst>
                                    <p:cond delay="0"/>
                                  </p:stCondLst>
                                  <p:childTnLst>
                                    <p:set>
                                      <p:cBhvr>
                                        <p:cTn id="237" dur="1" fill="hold">
                                          <p:stCondLst>
                                            <p:cond delay="0"/>
                                          </p:stCondLst>
                                        </p:cTn>
                                        <p:tgtEl>
                                          <p:spTgt spid="27"/>
                                        </p:tgtEl>
                                        <p:attrNameLst>
                                          <p:attrName>style.visibility</p:attrName>
                                        </p:attrNameLst>
                                      </p:cBhvr>
                                      <p:to>
                                        <p:strVal val="visible"/>
                                      </p:to>
                                    </p:set>
                                    <p:anim calcmode="lin" valueType="num">
                                      <p:cBhvr>
                                        <p:cTn id="238" dur="100" fill="hold"/>
                                        <p:tgtEl>
                                          <p:spTgt spid="27"/>
                                        </p:tgtEl>
                                        <p:attrNameLst>
                                          <p:attrName>ppt_w</p:attrName>
                                        </p:attrNameLst>
                                      </p:cBhvr>
                                      <p:tavLst>
                                        <p:tav tm="0">
                                          <p:val>
                                            <p:fltVal val="0"/>
                                          </p:val>
                                        </p:tav>
                                        <p:tav tm="100000">
                                          <p:val>
                                            <p:strVal val="#ppt_w"/>
                                          </p:val>
                                        </p:tav>
                                      </p:tavLst>
                                    </p:anim>
                                    <p:anim calcmode="lin" valueType="num">
                                      <p:cBhvr>
                                        <p:cTn id="239" dur="100" fill="hold"/>
                                        <p:tgtEl>
                                          <p:spTgt spid="27"/>
                                        </p:tgtEl>
                                        <p:attrNameLst>
                                          <p:attrName>ppt_h</p:attrName>
                                        </p:attrNameLst>
                                      </p:cBhvr>
                                      <p:tavLst>
                                        <p:tav tm="0">
                                          <p:val>
                                            <p:fltVal val="0"/>
                                          </p:val>
                                        </p:tav>
                                        <p:tav tm="100000">
                                          <p:val>
                                            <p:strVal val="#ppt_h"/>
                                          </p:val>
                                        </p:tav>
                                      </p:tavLst>
                                    </p:anim>
                                    <p:anim calcmode="lin" valueType="num">
                                      <p:cBhvr>
                                        <p:cTn id="240" dur="100" fill="hold"/>
                                        <p:tgtEl>
                                          <p:spTgt spid="27"/>
                                        </p:tgtEl>
                                        <p:attrNameLst>
                                          <p:attrName>style.rotation</p:attrName>
                                        </p:attrNameLst>
                                      </p:cBhvr>
                                      <p:tavLst>
                                        <p:tav tm="0">
                                          <p:val>
                                            <p:fltVal val="90"/>
                                          </p:val>
                                        </p:tav>
                                        <p:tav tm="100000">
                                          <p:val>
                                            <p:fltVal val="0"/>
                                          </p:val>
                                        </p:tav>
                                      </p:tavLst>
                                    </p:anim>
                                    <p:animEffect transition="in" filter="fade">
                                      <p:cBhvr>
                                        <p:cTn id="241" dur="100"/>
                                        <p:tgtEl>
                                          <p:spTgt spid="27"/>
                                        </p:tgtEl>
                                      </p:cBhvr>
                                    </p:animEffect>
                                  </p:childTnLst>
                                </p:cTn>
                              </p:par>
                            </p:childTnLst>
                          </p:cTn>
                        </p:par>
                        <p:par>
                          <p:cTn id="242" fill="hold">
                            <p:stCondLst>
                              <p:cond delay="3400"/>
                            </p:stCondLst>
                            <p:childTnLst>
                              <p:par>
                                <p:cTn id="243" presetID="31" presetClass="entr" presetSubtype="0" fill="hold" nodeType="afterEffect">
                                  <p:stCondLst>
                                    <p:cond delay="0"/>
                                  </p:stCondLst>
                                  <p:childTnLst>
                                    <p:set>
                                      <p:cBhvr>
                                        <p:cTn id="244" dur="1" fill="hold">
                                          <p:stCondLst>
                                            <p:cond delay="0"/>
                                          </p:stCondLst>
                                        </p:cTn>
                                        <p:tgtEl>
                                          <p:spTgt spid="28"/>
                                        </p:tgtEl>
                                        <p:attrNameLst>
                                          <p:attrName>style.visibility</p:attrName>
                                        </p:attrNameLst>
                                      </p:cBhvr>
                                      <p:to>
                                        <p:strVal val="visible"/>
                                      </p:to>
                                    </p:set>
                                    <p:anim calcmode="lin" valueType="num">
                                      <p:cBhvr>
                                        <p:cTn id="245" dur="100" fill="hold"/>
                                        <p:tgtEl>
                                          <p:spTgt spid="28"/>
                                        </p:tgtEl>
                                        <p:attrNameLst>
                                          <p:attrName>ppt_w</p:attrName>
                                        </p:attrNameLst>
                                      </p:cBhvr>
                                      <p:tavLst>
                                        <p:tav tm="0">
                                          <p:val>
                                            <p:fltVal val="0"/>
                                          </p:val>
                                        </p:tav>
                                        <p:tav tm="100000">
                                          <p:val>
                                            <p:strVal val="#ppt_w"/>
                                          </p:val>
                                        </p:tav>
                                      </p:tavLst>
                                    </p:anim>
                                    <p:anim calcmode="lin" valueType="num">
                                      <p:cBhvr>
                                        <p:cTn id="246" dur="100" fill="hold"/>
                                        <p:tgtEl>
                                          <p:spTgt spid="28"/>
                                        </p:tgtEl>
                                        <p:attrNameLst>
                                          <p:attrName>ppt_h</p:attrName>
                                        </p:attrNameLst>
                                      </p:cBhvr>
                                      <p:tavLst>
                                        <p:tav tm="0">
                                          <p:val>
                                            <p:fltVal val="0"/>
                                          </p:val>
                                        </p:tav>
                                        <p:tav tm="100000">
                                          <p:val>
                                            <p:strVal val="#ppt_h"/>
                                          </p:val>
                                        </p:tav>
                                      </p:tavLst>
                                    </p:anim>
                                    <p:anim calcmode="lin" valueType="num">
                                      <p:cBhvr>
                                        <p:cTn id="247" dur="100" fill="hold"/>
                                        <p:tgtEl>
                                          <p:spTgt spid="28"/>
                                        </p:tgtEl>
                                        <p:attrNameLst>
                                          <p:attrName>style.rotation</p:attrName>
                                        </p:attrNameLst>
                                      </p:cBhvr>
                                      <p:tavLst>
                                        <p:tav tm="0">
                                          <p:val>
                                            <p:fltVal val="90"/>
                                          </p:val>
                                        </p:tav>
                                        <p:tav tm="100000">
                                          <p:val>
                                            <p:fltVal val="0"/>
                                          </p:val>
                                        </p:tav>
                                      </p:tavLst>
                                    </p:anim>
                                    <p:animEffect transition="in" filter="fade">
                                      <p:cBhvr>
                                        <p:cTn id="248" dur="100"/>
                                        <p:tgtEl>
                                          <p:spTgt spid="28"/>
                                        </p:tgtEl>
                                      </p:cBhvr>
                                    </p:animEffect>
                                  </p:childTnLst>
                                </p:cTn>
                              </p:par>
                            </p:childTnLst>
                          </p:cTn>
                        </p:par>
                        <p:par>
                          <p:cTn id="249" fill="hold">
                            <p:stCondLst>
                              <p:cond delay="3500"/>
                            </p:stCondLst>
                            <p:childTnLst>
                              <p:par>
                                <p:cTn id="250" presetID="31" presetClass="entr" presetSubtype="0" fill="hold" nodeType="afterEffect">
                                  <p:stCondLst>
                                    <p:cond delay="0"/>
                                  </p:stCondLst>
                                  <p:childTnLst>
                                    <p:set>
                                      <p:cBhvr>
                                        <p:cTn id="251" dur="1" fill="hold">
                                          <p:stCondLst>
                                            <p:cond delay="0"/>
                                          </p:stCondLst>
                                        </p:cTn>
                                        <p:tgtEl>
                                          <p:spTgt spid="29"/>
                                        </p:tgtEl>
                                        <p:attrNameLst>
                                          <p:attrName>style.visibility</p:attrName>
                                        </p:attrNameLst>
                                      </p:cBhvr>
                                      <p:to>
                                        <p:strVal val="visible"/>
                                      </p:to>
                                    </p:set>
                                    <p:anim calcmode="lin" valueType="num">
                                      <p:cBhvr>
                                        <p:cTn id="252" dur="100" fill="hold"/>
                                        <p:tgtEl>
                                          <p:spTgt spid="29"/>
                                        </p:tgtEl>
                                        <p:attrNameLst>
                                          <p:attrName>ppt_w</p:attrName>
                                        </p:attrNameLst>
                                      </p:cBhvr>
                                      <p:tavLst>
                                        <p:tav tm="0">
                                          <p:val>
                                            <p:fltVal val="0"/>
                                          </p:val>
                                        </p:tav>
                                        <p:tav tm="100000">
                                          <p:val>
                                            <p:strVal val="#ppt_w"/>
                                          </p:val>
                                        </p:tav>
                                      </p:tavLst>
                                    </p:anim>
                                    <p:anim calcmode="lin" valueType="num">
                                      <p:cBhvr>
                                        <p:cTn id="253" dur="100" fill="hold"/>
                                        <p:tgtEl>
                                          <p:spTgt spid="29"/>
                                        </p:tgtEl>
                                        <p:attrNameLst>
                                          <p:attrName>ppt_h</p:attrName>
                                        </p:attrNameLst>
                                      </p:cBhvr>
                                      <p:tavLst>
                                        <p:tav tm="0">
                                          <p:val>
                                            <p:fltVal val="0"/>
                                          </p:val>
                                        </p:tav>
                                        <p:tav tm="100000">
                                          <p:val>
                                            <p:strVal val="#ppt_h"/>
                                          </p:val>
                                        </p:tav>
                                      </p:tavLst>
                                    </p:anim>
                                    <p:anim calcmode="lin" valueType="num">
                                      <p:cBhvr>
                                        <p:cTn id="254" dur="100" fill="hold"/>
                                        <p:tgtEl>
                                          <p:spTgt spid="29"/>
                                        </p:tgtEl>
                                        <p:attrNameLst>
                                          <p:attrName>style.rotation</p:attrName>
                                        </p:attrNameLst>
                                      </p:cBhvr>
                                      <p:tavLst>
                                        <p:tav tm="0">
                                          <p:val>
                                            <p:fltVal val="90"/>
                                          </p:val>
                                        </p:tav>
                                        <p:tav tm="100000">
                                          <p:val>
                                            <p:fltVal val="0"/>
                                          </p:val>
                                        </p:tav>
                                      </p:tavLst>
                                    </p:anim>
                                    <p:animEffect transition="in" filter="fade">
                                      <p:cBhvr>
                                        <p:cTn id="255" dur="100"/>
                                        <p:tgtEl>
                                          <p:spTgt spid="29"/>
                                        </p:tgtEl>
                                      </p:cBhvr>
                                    </p:animEffect>
                                  </p:childTnLst>
                                </p:cTn>
                              </p:par>
                            </p:childTnLst>
                          </p:cTn>
                        </p:par>
                        <p:par>
                          <p:cTn id="256" fill="hold">
                            <p:stCondLst>
                              <p:cond delay="3600"/>
                            </p:stCondLst>
                            <p:childTnLst>
                              <p:par>
                                <p:cTn id="257" presetID="31" presetClass="entr" presetSubtype="0" fill="hold" nodeType="afterEffect">
                                  <p:stCondLst>
                                    <p:cond delay="0"/>
                                  </p:stCondLst>
                                  <p:childTnLst>
                                    <p:set>
                                      <p:cBhvr>
                                        <p:cTn id="258" dur="1" fill="hold">
                                          <p:stCondLst>
                                            <p:cond delay="0"/>
                                          </p:stCondLst>
                                        </p:cTn>
                                        <p:tgtEl>
                                          <p:spTgt spid="44"/>
                                        </p:tgtEl>
                                        <p:attrNameLst>
                                          <p:attrName>style.visibility</p:attrName>
                                        </p:attrNameLst>
                                      </p:cBhvr>
                                      <p:to>
                                        <p:strVal val="visible"/>
                                      </p:to>
                                    </p:set>
                                    <p:anim calcmode="lin" valueType="num">
                                      <p:cBhvr>
                                        <p:cTn id="259" dur="100" fill="hold"/>
                                        <p:tgtEl>
                                          <p:spTgt spid="44"/>
                                        </p:tgtEl>
                                        <p:attrNameLst>
                                          <p:attrName>ppt_w</p:attrName>
                                        </p:attrNameLst>
                                      </p:cBhvr>
                                      <p:tavLst>
                                        <p:tav tm="0">
                                          <p:val>
                                            <p:fltVal val="0"/>
                                          </p:val>
                                        </p:tav>
                                        <p:tav tm="100000">
                                          <p:val>
                                            <p:strVal val="#ppt_w"/>
                                          </p:val>
                                        </p:tav>
                                      </p:tavLst>
                                    </p:anim>
                                    <p:anim calcmode="lin" valueType="num">
                                      <p:cBhvr>
                                        <p:cTn id="260" dur="100" fill="hold"/>
                                        <p:tgtEl>
                                          <p:spTgt spid="44"/>
                                        </p:tgtEl>
                                        <p:attrNameLst>
                                          <p:attrName>ppt_h</p:attrName>
                                        </p:attrNameLst>
                                      </p:cBhvr>
                                      <p:tavLst>
                                        <p:tav tm="0">
                                          <p:val>
                                            <p:fltVal val="0"/>
                                          </p:val>
                                        </p:tav>
                                        <p:tav tm="100000">
                                          <p:val>
                                            <p:strVal val="#ppt_h"/>
                                          </p:val>
                                        </p:tav>
                                      </p:tavLst>
                                    </p:anim>
                                    <p:anim calcmode="lin" valueType="num">
                                      <p:cBhvr>
                                        <p:cTn id="261" dur="100" fill="hold"/>
                                        <p:tgtEl>
                                          <p:spTgt spid="44"/>
                                        </p:tgtEl>
                                        <p:attrNameLst>
                                          <p:attrName>style.rotation</p:attrName>
                                        </p:attrNameLst>
                                      </p:cBhvr>
                                      <p:tavLst>
                                        <p:tav tm="0">
                                          <p:val>
                                            <p:fltVal val="90"/>
                                          </p:val>
                                        </p:tav>
                                        <p:tav tm="100000">
                                          <p:val>
                                            <p:fltVal val="0"/>
                                          </p:val>
                                        </p:tav>
                                      </p:tavLst>
                                    </p:anim>
                                    <p:animEffect transition="in" filter="fade">
                                      <p:cBhvr>
                                        <p:cTn id="262" dur="100"/>
                                        <p:tgtEl>
                                          <p:spTgt spid="44"/>
                                        </p:tgtEl>
                                      </p:cBhvr>
                                    </p:animEffect>
                                  </p:childTnLst>
                                </p:cTn>
                              </p:par>
                            </p:childTnLst>
                          </p:cTn>
                        </p:par>
                        <p:par>
                          <p:cTn id="263" fill="hold">
                            <p:stCondLst>
                              <p:cond delay="3700"/>
                            </p:stCondLst>
                            <p:childTnLst>
                              <p:par>
                                <p:cTn id="264" presetID="31" presetClass="entr" presetSubtype="0" fill="hold" nodeType="afterEffect">
                                  <p:stCondLst>
                                    <p:cond delay="0"/>
                                  </p:stCondLst>
                                  <p:childTnLst>
                                    <p:set>
                                      <p:cBhvr>
                                        <p:cTn id="265" dur="1" fill="hold">
                                          <p:stCondLst>
                                            <p:cond delay="0"/>
                                          </p:stCondLst>
                                        </p:cTn>
                                        <p:tgtEl>
                                          <p:spTgt spid="45"/>
                                        </p:tgtEl>
                                        <p:attrNameLst>
                                          <p:attrName>style.visibility</p:attrName>
                                        </p:attrNameLst>
                                      </p:cBhvr>
                                      <p:to>
                                        <p:strVal val="visible"/>
                                      </p:to>
                                    </p:set>
                                    <p:anim calcmode="lin" valueType="num">
                                      <p:cBhvr>
                                        <p:cTn id="266" dur="100" fill="hold"/>
                                        <p:tgtEl>
                                          <p:spTgt spid="45"/>
                                        </p:tgtEl>
                                        <p:attrNameLst>
                                          <p:attrName>ppt_w</p:attrName>
                                        </p:attrNameLst>
                                      </p:cBhvr>
                                      <p:tavLst>
                                        <p:tav tm="0">
                                          <p:val>
                                            <p:fltVal val="0"/>
                                          </p:val>
                                        </p:tav>
                                        <p:tav tm="100000">
                                          <p:val>
                                            <p:strVal val="#ppt_w"/>
                                          </p:val>
                                        </p:tav>
                                      </p:tavLst>
                                    </p:anim>
                                    <p:anim calcmode="lin" valueType="num">
                                      <p:cBhvr>
                                        <p:cTn id="267" dur="100" fill="hold"/>
                                        <p:tgtEl>
                                          <p:spTgt spid="45"/>
                                        </p:tgtEl>
                                        <p:attrNameLst>
                                          <p:attrName>ppt_h</p:attrName>
                                        </p:attrNameLst>
                                      </p:cBhvr>
                                      <p:tavLst>
                                        <p:tav tm="0">
                                          <p:val>
                                            <p:fltVal val="0"/>
                                          </p:val>
                                        </p:tav>
                                        <p:tav tm="100000">
                                          <p:val>
                                            <p:strVal val="#ppt_h"/>
                                          </p:val>
                                        </p:tav>
                                      </p:tavLst>
                                    </p:anim>
                                    <p:anim calcmode="lin" valueType="num">
                                      <p:cBhvr>
                                        <p:cTn id="268" dur="100" fill="hold"/>
                                        <p:tgtEl>
                                          <p:spTgt spid="45"/>
                                        </p:tgtEl>
                                        <p:attrNameLst>
                                          <p:attrName>style.rotation</p:attrName>
                                        </p:attrNameLst>
                                      </p:cBhvr>
                                      <p:tavLst>
                                        <p:tav tm="0">
                                          <p:val>
                                            <p:fltVal val="90"/>
                                          </p:val>
                                        </p:tav>
                                        <p:tav tm="100000">
                                          <p:val>
                                            <p:fltVal val="0"/>
                                          </p:val>
                                        </p:tav>
                                      </p:tavLst>
                                    </p:anim>
                                    <p:animEffect transition="in" filter="fade">
                                      <p:cBhvr>
                                        <p:cTn id="269" dur="100"/>
                                        <p:tgtEl>
                                          <p:spTgt spid="45"/>
                                        </p:tgtEl>
                                      </p:cBhvr>
                                    </p:animEffect>
                                  </p:childTnLst>
                                </p:cTn>
                              </p:par>
                            </p:childTnLst>
                          </p:cTn>
                        </p:par>
                        <p:par>
                          <p:cTn id="270" fill="hold">
                            <p:stCondLst>
                              <p:cond delay="3800"/>
                            </p:stCondLst>
                            <p:childTnLst>
                              <p:par>
                                <p:cTn id="271" presetID="31" presetClass="entr" presetSubtype="0" fill="hold" nodeType="afterEffect">
                                  <p:stCondLst>
                                    <p:cond delay="0"/>
                                  </p:stCondLst>
                                  <p:childTnLst>
                                    <p:set>
                                      <p:cBhvr>
                                        <p:cTn id="272" dur="1" fill="hold">
                                          <p:stCondLst>
                                            <p:cond delay="0"/>
                                          </p:stCondLst>
                                        </p:cTn>
                                        <p:tgtEl>
                                          <p:spTgt spid="46"/>
                                        </p:tgtEl>
                                        <p:attrNameLst>
                                          <p:attrName>style.visibility</p:attrName>
                                        </p:attrNameLst>
                                      </p:cBhvr>
                                      <p:to>
                                        <p:strVal val="visible"/>
                                      </p:to>
                                    </p:set>
                                    <p:anim calcmode="lin" valueType="num">
                                      <p:cBhvr>
                                        <p:cTn id="273" dur="100" fill="hold"/>
                                        <p:tgtEl>
                                          <p:spTgt spid="46"/>
                                        </p:tgtEl>
                                        <p:attrNameLst>
                                          <p:attrName>ppt_w</p:attrName>
                                        </p:attrNameLst>
                                      </p:cBhvr>
                                      <p:tavLst>
                                        <p:tav tm="0">
                                          <p:val>
                                            <p:fltVal val="0"/>
                                          </p:val>
                                        </p:tav>
                                        <p:tav tm="100000">
                                          <p:val>
                                            <p:strVal val="#ppt_w"/>
                                          </p:val>
                                        </p:tav>
                                      </p:tavLst>
                                    </p:anim>
                                    <p:anim calcmode="lin" valueType="num">
                                      <p:cBhvr>
                                        <p:cTn id="274" dur="100" fill="hold"/>
                                        <p:tgtEl>
                                          <p:spTgt spid="46"/>
                                        </p:tgtEl>
                                        <p:attrNameLst>
                                          <p:attrName>ppt_h</p:attrName>
                                        </p:attrNameLst>
                                      </p:cBhvr>
                                      <p:tavLst>
                                        <p:tav tm="0">
                                          <p:val>
                                            <p:fltVal val="0"/>
                                          </p:val>
                                        </p:tav>
                                        <p:tav tm="100000">
                                          <p:val>
                                            <p:strVal val="#ppt_h"/>
                                          </p:val>
                                        </p:tav>
                                      </p:tavLst>
                                    </p:anim>
                                    <p:anim calcmode="lin" valueType="num">
                                      <p:cBhvr>
                                        <p:cTn id="275" dur="100" fill="hold"/>
                                        <p:tgtEl>
                                          <p:spTgt spid="46"/>
                                        </p:tgtEl>
                                        <p:attrNameLst>
                                          <p:attrName>style.rotation</p:attrName>
                                        </p:attrNameLst>
                                      </p:cBhvr>
                                      <p:tavLst>
                                        <p:tav tm="0">
                                          <p:val>
                                            <p:fltVal val="90"/>
                                          </p:val>
                                        </p:tav>
                                        <p:tav tm="100000">
                                          <p:val>
                                            <p:fltVal val="0"/>
                                          </p:val>
                                        </p:tav>
                                      </p:tavLst>
                                    </p:anim>
                                    <p:animEffect transition="in" filter="fade">
                                      <p:cBhvr>
                                        <p:cTn id="276" dur="100"/>
                                        <p:tgtEl>
                                          <p:spTgt spid="46"/>
                                        </p:tgtEl>
                                      </p:cBhvr>
                                    </p:animEffect>
                                  </p:childTnLst>
                                </p:cTn>
                              </p:par>
                            </p:childTnLst>
                          </p:cTn>
                        </p:par>
                        <p:par>
                          <p:cTn id="277" fill="hold">
                            <p:stCondLst>
                              <p:cond delay="3900"/>
                            </p:stCondLst>
                            <p:childTnLst>
                              <p:par>
                                <p:cTn id="278" presetID="31" presetClass="entr" presetSubtype="0" fill="hold" nodeType="afterEffect">
                                  <p:stCondLst>
                                    <p:cond delay="0"/>
                                  </p:stCondLst>
                                  <p:childTnLst>
                                    <p:set>
                                      <p:cBhvr>
                                        <p:cTn id="279" dur="1" fill="hold">
                                          <p:stCondLst>
                                            <p:cond delay="0"/>
                                          </p:stCondLst>
                                        </p:cTn>
                                        <p:tgtEl>
                                          <p:spTgt spid="47"/>
                                        </p:tgtEl>
                                        <p:attrNameLst>
                                          <p:attrName>style.visibility</p:attrName>
                                        </p:attrNameLst>
                                      </p:cBhvr>
                                      <p:to>
                                        <p:strVal val="visible"/>
                                      </p:to>
                                    </p:set>
                                    <p:anim calcmode="lin" valueType="num">
                                      <p:cBhvr>
                                        <p:cTn id="280" dur="100" fill="hold"/>
                                        <p:tgtEl>
                                          <p:spTgt spid="47"/>
                                        </p:tgtEl>
                                        <p:attrNameLst>
                                          <p:attrName>ppt_w</p:attrName>
                                        </p:attrNameLst>
                                      </p:cBhvr>
                                      <p:tavLst>
                                        <p:tav tm="0">
                                          <p:val>
                                            <p:fltVal val="0"/>
                                          </p:val>
                                        </p:tav>
                                        <p:tav tm="100000">
                                          <p:val>
                                            <p:strVal val="#ppt_w"/>
                                          </p:val>
                                        </p:tav>
                                      </p:tavLst>
                                    </p:anim>
                                    <p:anim calcmode="lin" valueType="num">
                                      <p:cBhvr>
                                        <p:cTn id="281" dur="100" fill="hold"/>
                                        <p:tgtEl>
                                          <p:spTgt spid="47"/>
                                        </p:tgtEl>
                                        <p:attrNameLst>
                                          <p:attrName>ppt_h</p:attrName>
                                        </p:attrNameLst>
                                      </p:cBhvr>
                                      <p:tavLst>
                                        <p:tav tm="0">
                                          <p:val>
                                            <p:fltVal val="0"/>
                                          </p:val>
                                        </p:tav>
                                        <p:tav tm="100000">
                                          <p:val>
                                            <p:strVal val="#ppt_h"/>
                                          </p:val>
                                        </p:tav>
                                      </p:tavLst>
                                    </p:anim>
                                    <p:anim calcmode="lin" valueType="num">
                                      <p:cBhvr>
                                        <p:cTn id="282" dur="100" fill="hold"/>
                                        <p:tgtEl>
                                          <p:spTgt spid="47"/>
                                        </p:tgtEl>
                                        <p:attrNameLst>
                                          <p:attrName>style.rotation</p:attrName>
                                        </p:attrNameLst>
                                      </p:cBhvr>
                                      <p:tavLst>
                                        <p:tav tm="0">
                                          <p:val>
                                            <p:fltVal val="90"/>
                                          </p:val>
                                        </p:tav>
                                        <p:tav tm="100000">
                                          <p:val>
                                            <p:fltVal val="0"/>
                                          </p:val>
                                        </p:tav>
                                      </p:tavLst>
                                    </p:anim>
                                    <p:animEffect transition="in" filter="fade">
                                      <p:cBhvr>
                                        <p:cTn id="283" dur="100"/>
                                        <p:tgtEl>
                                          <p:spTgt spid="47"/>
                                        </p:tgtEl>
                                      </p:cBhvr>
                                    </p:animEffect>
                                  </p:childTnLst>
                                </p:cTn>
                              </p:par>
                            </p:childTnLst>
                          </p:cTn>
                        </p:par>
                        <p:par>
                          <p:cTn id="284" fill="hold">
                            <p:stCondLst>
                              <p:cond delay="4000"/>
                            </p:stCondLst>
                            <p:childTnLst>
                              <p:par>
                                <p:cTn id="285" presetID="31" presetClass="entr" presetSubtype="0" fill="hold" nodeType="afterEffect">
                                  <p:stCondLst>
                                    <p:cond delay="0"/>
                                  </p:stCondLst>
                                  <p:childTnLst>
                                    <p:set>
                                      <p:cBhvr>
                                        <p:cTn id="286" dur="1" fill="hold">
                                          <p:stCondLst>
                                            <p:cond delay="0"/>
                                          </p:stCondLst>
                                        </p:cTn>
                                        <p:tgtEl>
                                          <p:spTgt spid="57"/>
                                        </p:tgtEl>
                                        <p:attrNameLst>
                                          <p:attrName>style.visibility</p:attrName>
                                        </p:attrNameLst>
                                      </p:cBhvr>
                                      <p:to>
                                        <p:strVal val="visible"/>
                                      </p:to>
                                    </p:set>
                                    <p:anim calcmode="lin" valueType="num">
                                      <p:cBhvr>
                                        <p:cTn id="287" dur="100" fill="hold"/>
                                        <p:tgtEl>
                                          <p:spTgt spid="57"/>
                                        </p:tgtEl>
                                        <p:attrNameLst>
                                          <p:attrName>ppt_w</p:attrName>
                                        </p:attrNameLst>
                                      </p:cBhvr>
                                      <p:tavLst>
                                        <p:tav tm="0">
                                          <p:val>
                                            <p:fltVal val="0"/>
                                          </p:val>
                                        </p:tav>
                                        <p:tav tm="100000">
                                          <p:val>
                                            <p:strVal val="#ppt_w"/>
                                          </p:val>
                                        </p:tav>
                                      </p:tavLst>
                                    </p:anim>
                                    <p:anim calcmode="lin" valueType="num">
                                      <p:cBhvr>
                                        <p:cTn id="288" dur="100" fill="hold"/>
                                        <p:tgtEl>
                                          <p:spTgt spid="57"/>
                                        </p:tgtEl>
                                        <p:attrNameLst>
                                          <p:attrName>ppt_h</p:attrName>
                                        </p:attrNameLst>
                                      </p:cBhvr>
                                      <p:tavLst>
                                        <p:tav tm="0">
                                          <p:val>
                                            <p:fltVal val="0"/>
                                          </p:val>
                                        </p:tav>
                                        <p:tav tm="100000">
                                          <p:val>
                                            <p:strVal val="#ppt_h"/>
                                          </p:val>
                                        </p:tav>
                                      </p:tavLst>
                                    </p:anim>
                                    <p:anim calcmode="lin" valueType="num">
                                      <p:cBhvr>
                                        <p:cTn id="289" dur="100" fill="hold"/>
                                        <p:tgtEl>
                                          <p:spTgt spid="57"/>
                                        </p:tgtEl>
                                        <p:attrNameLst>
                                          <p:attrName>style.rotation</p:attrName>
                                        </p:attrNameLst>
                                      </p:cBhvr>
                                      <p:tavLst>
                                        <p:tav tm="0">
                                          <p:val>
                                            <p:fltVal val="90"/>
                                          </p:val>
                                        </p:tav>
                                        <p:tav tm="100000">
                                          <p:val>
                                            <p:fltVal val="0"/>
                                          </p:val>
                                        </p:tav>
                                      </p:tavLst>
                                    </p:anim>
                                    <p:animEffect transition="in" filter="fade">
                                      <p:cBhvr>
                                        <p:cTn id="290" dur="100"/>
                                        <p:tgtEl>
                                          <p:spTgt spid="57"/>
                                        </p:tgtEl>
                                      </p:cBhvr>
                                    </p:animEffect>
                                  </p:childTnLst>
                                </p:cTn>
                              </p:par>
                            </p:childTnLst>
                          </p:cTn>
                        </p:par>
                        <p:par>
                          <p:cTn id="291" fill="hold">
                            <p:stCondLst>
                              <p:cond delay="4100"/>
                            </p:stCondLst>
                            <p:childTnLst>
                              <p:par>
                                <p:cTn id="292" presetID="31" presetClass="entr" presetSubtype="0" fill="hold" nodeType="afterEffect">
                                  <p:stCondLst>
                                    <p:cond delay="0"/>
                                  </p:stCondLst>
                                  <p:childTnLst>
                                    <p:set>
                                      <p:cBhvr>
                                        <p:cTn id="293" dur="1" fill="hold">
                                          <p:stCondLst>
                                            <p:cond delay="0"/>
                                          </p:stCondLst>
                                        </p:cTn>
                                        <p:tgtEl>
                                          <p:spTgt spid="54"/>
                                        </p:tgtEl>
                                        <p:attrNameLst>
                                          <p:attrName>style.visibility</p:attrName>
                                        </p:attrNameLst>
                                      </p:cBhvr>
                                      <p:to>
                                        <p:strVal val="visible"/>
                                      </p:to>
                                    </p:set>
                                    <p:anim calcmode="lin" valueType="num">
                                      <p:cBhvr>
                                        <p:cTn id="294" dur="100" fill="hold"/>
                                        <p:tgtEl>
                                          <p:spTgt spid="54"/>
                                        </p:tgtEl>
                                        <p:attrNameLst>
                                          <p:attrName>ppt_w</p:attrName>
                                        </p:attrNameLst>
                                      </p:cBhvr>
                                      <p:tavLst>
                                        <p:tav tm="0">
                                          <p:val>
                                            <p:fltVal val="0"/>
                                          </p:val>
                                        </p:tav>
                                        <p:tav tm="100000">
                                          <p:val>
                                            <p:strVal val="#ppt_w"/>
                                          </p:val>
                                        </p:tav>
                                      </p:tavLst>
                                    </p:anim>
                                    <p:anim calcmode="lin" valueType="num">
                                      <p:cBhvr>
                                        <p:cTn id="295" dur="100" fill="hold"/>
                                        <p:tgtEl>
                                          <p:spTgt spid="54"/>
                                        </p:tgtEl>
                                        <p:attrNameLst>
                                          <p:attrName>ppt_h</p:attrName>
                                        </p:attrNameLst>
                                      </p:cBhvr>
                                      <p:tavLst>
                                        <p:tav tm="0">
                                          <p:val>
                                            <p:fltVal val="0"/>
                                          </p:val>
                                        </p:tav>
                                        <p:tav tm="100000">
                                          <p:val>
                                            <p:strVal val="#ppt_h"/>
                                          </p:val>
                                        </p:tav>
                                      </p:tavLst>
                                    </p:anim>
                                    <p:anim calcmode="lin" valueType="num">
                                      <p:cBhvr>
                                        <p:cTn id="296" dur="100" fill="hold"/>
                                        <p:tgtEl>
                                          <p:spTgt spid="54"/>
                                        </p:tgtEl>
                                        <p:attrNameLst>
                                          <p:attrName>style.rotation</p:attrName>
                                        </p:attrNameLst>
                                      </p:cBhvr>
                                      <p:tavLst>
                                        <p:tav tm="0">
                                          <p:val>
                                            <p:fltVal val="90"/>
                                          </p:val>
                                        </p:tav>
                                        <p:tav tm="100000">
                                          <p:val>
                                            <p:fltVal val="0"/>
                                          </p:val>
                                        </p:tav>
                                      </p:tavLst>
                                    </p:anim>
                                    <p:animEffect transition="in" filter="fade">
                                      <p:cBhvr>
                                        <p:cTn id="297" dur="100"/>
                                        <p:tgtEl>
                                          <p:spTgt spid="54"/>
                                        </p:tgtEl>
                                      </p:cBhvr>
                                    </p:animEffect>
                                  </p:childTnLst>
                                </p:cTn>
                              </p:par>
                            </p:childTnLst>
                          </p:cTn>
                        </p:par>
                        <p:par>
                          <p:cTn id="298" fill="hold">
                            <p:stCondLst>
                              <p:cond delay="4200"/>
                            </p:stCondLst>
                            <p:childTnLst>
                              <p:par>
                                <p:cTn id="299" presetID="31" presetClass="entr" presetSubtype="0" fill="hold" nodeType="afterEffect">
                                  <p:stCondLst>
                                    <p:cond delay="0"/>
                                  </p:stCondLst>
                                  <p:childTnLst>
                                    <p:set>
                                      <p:cBhvr>
                                        <p:cTn id="300" dur="1" fill="hold">
                                          <p:stCondLst>
                                            <p:cond delay="0"/>
                                          </p:stCondLst>
                                        </p:cTn>
                                        <p:tgtEl>
                                          <p:spTgt spid="58"/>
                                        </p:tgtEl>
                                        <p:attrNameLst>
                                          <p:attrName>style.visibility</p:attrName>
                                        </p:attrNameLst>
                                      </p:cBhvr>
                                      <p:to>
                                        <p:strVal val="visible"/>
                                      </p:to>
                                    </p:set>
                                    <p:anim calcmode="lin" valueType="num">
                                      <p:cBhvr>
                                        <p:cTn id="301" dur="100" fill="hold"/>
                                        <p:tgtEl>
                                          <p:spTgt spid="58"/>
                                        </p:tgtEl>
                                        <p:attrNameLst>
                                          <p:attrName>ppt_w</p:attrName>
                                        </p:attrNameLst>
                                      </p:cBhvr>
                                      <p:tavLst>
                                        <p:tav tm="0">
                                          <p:val>
                                            <p:fltVal val="0"/>
                                          </p:val>
                                        </p:tav>
                                        <p:tav tm="100000">
                                          <p:val>
                                            <p:strVal val="#ppt_w"/>
                                          </p:val>
                                        </p:tav>
                                      </p:tavLst>
                                    </p:anim>
                                    <p:anim calcmode="lin" valueType="num">
                                      <p:cBhvr>
                                        <p:cTn id="302" dur="100" fill="hold"/>
                                        <p:tgtEl>
                                          <p:spTgt spid="58"/>
                                        </p:tgtEl>
                                        <p:attrNameLst>
                                          <p:attrName>ppt_h</p:attrName>
                                        </p:attrNameLst>
                                      </p:cBhvr>
                                      <p:tavLst>
                                        <p:tav tm="0">
                                          <p:val>
                                            <p:fltVal val="0"/>
                                          </p:val>
                                        </p:tav>
                                        <p:tav tm="100000">
                                          <p:val>
                                            <p:strVal val="#ppt_h"/>
                                          </p:val>
                                        </p:tav>
                                      </p:tavLst>
                                    </p:anim>
                                    <p:anim calcmode="lin" valueType="num">
                                      <p:cBhvr>
                                        <p:cTn id="303" dur="100" fill="hold"/>
                                        <p:tgtEl>
                                          <p:spTgt spid="58"/>
                                        </p:tgtEl>
                                        <p:attrNameLst>
                                          <p:attrName>style.rotation</p:attrName>
                                        </p:attrNameLst>
                                      </p:cBhvr>
                                      <p:tavLst>
                                        <p:tav tm="0">
                                          <p:val>
                                            <p:fltVal val="90"/>
                                          </p:val>
                                        </p:tav>
                                        <p:tav tm="100000">
                                          <p:val>
                                            <p:fltVal val="0"/>
                                          </p:val>
                                        </p:tav>
                                      </p:tavLst>
                                    </p:anim>
                                    <p:animEffect transition="in" filter="fade">
                                      <p:cBhvr>
                                        <p:cTn id="304" dur="100"/>
                                        <p:tgtEl>
                                          <p:spTgt spid="58"/>
                                        </p:tgtEl>
                                      </p:cBhvr>
                                    </p:animEffect>
                                  </p:childTnLst>
                                </p:cTn>
                              </p:par>
                            </p:childTnLst>
                          </p:cTn>
                        </p:par>
                        <p:par>
                          <p:cTn id="305" fill="hold">
                            <p:stCondLst>
                              <p:cond delay="4300"/>
                            </p:stCondLst>
                            <p:childTnLst>
                              <p:par>
                                <p:cTn id="306" presetID="31" presetClass="entr" presetSubtype="0" fill="hold" nodeType="afterEffect">
                                  <p:stCondLst>
                                    <p:cond delay="0"/>
                                  </p:stCondLst>
                                  <p:childTnLst>
                                    <p:set>
                                      <p:cBhvr>
                                        <p:cTn id="307" dur="1" fill="hold">
                                          <p:stCondLst>
                                            <p:cond delay="0"/>
                                          </p:stCondLst>
                                        </p:cTn>
                                        <p:tgtEl>
                                          <p:spTgt spid="59"/>
                                        </p:tgtEl>
                                        <p:attrNameLst>
                                          <p:attrName>style.visibility</p:attrName>
                                        </p:attrNameLst>
                                      </p:cBhvr>
                                      <p:to>
                                        <p:strVal val="visible"/>
                                      </p:to>
                                    </p:set>
                                    <p:anim calcmode="lin" valueType="num">
                                      <p:cBhvr>
                                        <p:cTn id="308" dur="100" fill="hold"/>
                                        <p:tgtEl>
                                          <p:spTgt spid="59"/>
                                        </p:tgtEl>
                                        <p:attrNameLst>
                                          <p:attrName>ppt_w</p:attrName>
                                        </p:attrNameLst>
                                      </p:cBhvr>
                                      <p:tavLst>
                                        <p:tav tm="0">
                                          <p:val>
                                            <p:fltVal val="0"/>
                                          </p:val>
                                        </p:tav>
                                        <p:tav tm="100000">
                                          <p:val>
                                            <p:strVal val="#ppt_w"/>
                                          </p:val>
                                        </p:tav>
                                      </p:tavLst>
                                    </p:anim>
                                    <p:anim calcmode="lin" valueType="num">
                                      <p:cBhvr>
                                        <p:cTn id="309" dur="100" fill="hold"/>
                                        <p:tgtEl>
                                          <p:spTgt spid="59"/>
                                        </p:tgtEl>
                                        <p:attrNameLst>
                                          <p:attrName>ppt_h</p:attrName>
                                        </p:attrNameLst>
                                      </p:cBhvr>
                                      <p:tavLst>
                                        <p:tav tm="0">
                                          <p:val>
                                            <p:fltVal val="0"/>
                                          </p:val>
                                        </p:tav>
                                        <p:tav tm="100000">
                                          <p:val>
                                            <p:strVal val="#ppt_h"/>
                                          </p:val>
                                        </p:tav>
                                      </p:tavLst>
                                    </p:anim>
                                    <p:anim calcmode="lin" valueType="num">
                                      <p:cBhvr>
                                        <p:cTn id="310" dur="100" fill="hold"/>
                                        <p:tgtEl>
                                          <p:spTgt spid="59"/>
                                        </p:tgtEl>
                                        <p:attrNameLst>
                                          <p:attrName>style.rotation</p:attrName>
                                        </p:attrNameLst>
                                      </p:cBhvr>
                                      <p:tavLst>
                                        <p:tav tm="0">
                                          <p:val>
                                            <p:fltVal val="90"/>
                                          </p:val>
                                        </p:tav>
                                        <p:tav tm="100000">
                                          <p:val>
                                            <p:fltVal val="0"/>
                                          </p:val>
                                        </p:tav>
                                      </p:tavLst>
                                    </p:anim>
                                    <p:animEffect transition="in" filter="fade">
                                      <p:cBhvr>
                                        <p:cTn id="311" dur="100"/>
                                        <p:tgtEl>
                                          <p:spTgt spid="59"/>
                                        </p:tgtEl>
                                      </p:cBhvr>
                                    </p:animEffect>
                                  </p:childTnLst>
                                </p:cTn>
                              </p:par>
                            </p:childTnLst>
                          </p:cTn>
                        </p:par>
                        <p:par>
                          <p:cTn id="312" fill="hold">
                            <p:stCondLst>
                              <p:cond delay="4400"/>
                            </p:stCondLst>
                            <p:childTnLst>
                              <p:par>
                                <p:cTn id="313" presetID="31" presetClass="entr" presetSubtype="0" fill="hold" nodeType="afterEffect">
                                  <p:stCondLst>
                                    <p:cond delay="0"/>
                                  </p:stCondLst>
                                  <p:childTnLst>
                                    <p:set>
                                      <p:cBhvr>
                                        <p:cTn id="314" dur="1" fill="hold">
                                          <p:stCondLst>
                                            <p:cond delay="0"/>
                                          </p:stCondLst>
                                        </p:cTn>
                                        <p:tgtEl>
                                          <p:spTgt spid="78"/>
                                        </p:tgtEl>
                                        <p:attrNameLst>
                                          <p:attrName>style.visibility</p:attrName>
                                        </p:attrNameLst>
                                      </p:cBhvr>
                                      <p:to>
                                        <p:strVal val="visible"/>
                                      </p:to>
                                    </p:set>
                                    <p:anim calcmode="lin" valueType="num">
                                      <p:cBhvr>
                                        <p:cTn id="315" dur="100" fill="hold"/>
                                        <p:tgtEl>
                                          <p:spTgt spid="78"/>
                                        </p:tgtEl>
                                        <p:attrNameLst>
                                          <p:attrName>ppt_w</p:attrName>
                                        </p:attrNameLst>
                                      </p:cBhvr>
                                      <p:tavLst>
                                        <p:tav tm="0">
                                          <p:val>
                                            <p:fltVal val="0"/>
                                          </p:val>
                                        </p:tav>
                                        <p:tav tm="100000">
                                          <p:val>
                                            <p:strVal val="#ppt_w"/>
                                          </p:val>
                                        </p:tav>
                                      </p:tavLst>
                                    </p:anim>
                                    <p:anim calcmode="lin" valueType="num">
                                      <p:cBhvr>
                                        <p:cTn id="316" dur="100" fill="hold"/>
                                        <p:tgtEl>
                                          <p:spTgt spid="78"/>
                                        </p:tgtEl>
                                        <p:attrNameLst>
                                          <p:attrName>ppt_h</p:attrName>
                                        </p:attrNameLst>
                                      </p:cBhvr>
                                      <p:tavLst>
                                        <p:tav tm="0">
                                          <p:val>
                                            <p:fltVal val="0"/>
                                          </p:val>
                                        </p:tav>
                                        <p:tav tm="100000">
                                          <p:val>
                                            <p:strVal val="#ppt_h"/>
                                          </p:val>
                                        </p:tav>
                                      </p:tavLst>
                                    </p:anim>
                                    <p:anim calcmode="lin" valueType="num">
                                      <p:cBhvr>
                                        <p:cTn id="317" dur="100" fill="hold"/>
                                        <p:tgtEl>
                                          <p:spTgt spid="78"/>
                                        </p:tgtEl>
                                        <p:attrNameLst>
                                          <p:attrName>style.rotation</p:attrName>
                                        </p:attrNameLst>
                                      </p:cBhvr>
                                      <p:tavLst>
                                        <p:tav tm="0">
                                          <p:val>
                                            <p:fltVal val="90"/>
                                          </p:val>
                                        </p:tav>
                                        <p:tav tm="100000">
                                          <p:val>
                                            <p:fltVal val="0"/>
                                          </p:val>
                                        </p:tav>
                                      </p:tavLst>
                                    </p:anim>
                                    <p:animEffect transition="in" filter="fade">
                                      <p:cBhvr>
                                        <p:cTn id="318" dur="100"/>
                                        <p:tgtEl>
                                          <p:spTgt spid="78"/>
                                        </p:tgtEl>
                                      </p:cBhvr>
                                    </p:animEffect>
                                  </p:childTnLst>
                                </p:cTn>
                              </p:par>
                            </p:childTnLst>
                          </p:cTn>
                        </p:par>
                        <p:par>
                          <p:cTn id="319" fill="hold">
                            <p:stCondLst>
                              <p:cond delay="4500"/>
                            </p:stCondLst>
                            <p:childTnLst>
                              <p:par>
                                <p:cTn id="320" presetID="31" presetClass="entr" presetSubtype="0" fill="hold" nodeType="afterEffect">
                                  <p:stCondLst>
                                    <p:cond delay="0"/>
                                  </p:stCondLst>
                                  <p:childTnLst>
                                    <p:set>
                                      <p:cBhvr>
                                        <p:cTn id="321" dur="1" fill="hold">
                                          <p:stCondLst>
                                            <p:cond delay="0"/>
                                          </p:stCondLst>
                                        </p:cTn>
                                        <p:tgtEl>
                                          <p:spTgt spid="79"/>
                                        </p:tgtEl>
                                        <p:attrNameLst>
                                          <p:attrName>style.visibility</p:attrName>
                                        </p:attrNameLst>
                                      </p:cBhvr>
                                      <p:to>
                                        <p:strVal val="visible"/>
                                      </p:to>
                                    </p:set>
                                    <p:anim calcmode="lin" valueType="num">
                                      <p:cBhvr>
                                        <p:cTn id="322" dur="100" fill="hold"/>
                                        <p:tgtEl>
                                          <p:spTgt spid="79"/>
                                        </p:tgtEl>
                                        <p:attrNameLst>
                                          <p:attrName>ppt_w</p:attrName>
                                        </p:attrNameLst>
                                      </p:cBhvr>
                                      <p:tavLst>
                                        <p:tav tm="0">
                                          <p:val>
                                            <p:fltVal val="0"/>
                                          </p:val>
                                        </p:tav>
                                        <p:tav tm="100000">
                                          <p:val>
                                            <p:strVal val="#ppt_w"/>
                                          </p:val>
                                        </p:tav>
                                      </p:tavLst>
                                    </p:anim>
                                    <p:anim calcmode="lin" valueType="num">
                                      <p:cBhvr>
                                        <p:cTn id="323" dur="100" fill="hold"/>
                                        <p:tgtEl>
                                          <p:spTgt spid="79"/>
                                        </p:tgtEl>
                                        <p:attrNameLst>
                                          <p:attrName>ppt_h</p:attrName>
                                        </p:attrNameLst>
                                      </p:cBhvr>
                                      <p:tavLst>
                                        <p:tav tm="0">
                                          <p:val>
                                            <p:fltVal val="0"/>
                                          </p:val>
                                        </p:tav>
                                        <p:tav tm="100000">
                                          <p:val>
                                            <p:strVal val="#ppt_h"/>
                                          </p:val>
                                        </p:tav>
                                      </p:tavLst>
                                    </p:anim>
                                    <p:anim calcmode="lin" valueType="num">
                                      <p:cBhvr>
                                        <p:cTn id="324" dur="100" fill="hold"/>
                                        <p:tgtEl>
                                          <p:spTgt spid="79"/>
                                        </p:tgtEl>
                                        <p:attrNameLst>
                                          <p:attrName>style.rotation</p:attrName>
                                        </p:attrNameLst>
                                      </p:cBhvr>
                                      <p:tavLst>
                                        <p:tav tm="0">
                                          <p:val>
                                            <p:fltVal val="90"/>
                                          </p:val>
                                        </p:tav>
                                        <p:tav tm="100000">
                                          <p:val>
                                            <p:fltVal val="0"/>
                                          </p:val>
                                        </p:tav>
                                      </p:tavLst>
                                    </p:anim>
                                    <p:animEffect transition="in" filter="fade">
                                      <p:cBhvr>
                                        <p:cTn id="325" dur="100"/>
                                        <p:tgtEl>
                                          <p:spTgt spid="79"/>
                                        </p:tgtEl>
                                      </p:cBhvr>
                                    </p:animEffect>
                                  </p:childTnLst>
                                </p:cTn>
                              </p:par>
                            </p:childTnLst>
                          </p:cTn>
                        </p:par>
                        <p:par>
                          <p:cTn id="326" fill="hold">
                            <p:stCondLst>
                              <p:cond delay="4600"/>
                            </p:stCondLst>
                            <p:childTnLst>
                              <p:par>
                                <p:cTn id="327" presetID="31" presetClass="entr" presetSubtype="0" fill="hold" nodeType="afterEffect">
                                  <p:stCondLst>
                                    <p:cond delay="0"/>
                                  </p:stCondLst>
                                  <p:childTnLst>
                                    <p:set>
                                      <p:cBhvr>
                                        <p:cTn id="328" dur="1" fill="hold">
                                          <p:stCondLst>
                                            <p:cond delay="0"/>
                                          </p:stCondLst>
                                        </p:cTn>
                                        <p:tgtEl>
                                          <p:spTgt spid="80"/>
                                        </p:tgtEl>
                                        <p:attrNameLst>
                                          <p:attrName>style.visibility</p:attrName>
                                        </p:attrNameLst>
                                      </p:cBhvr>
                                      <p:to>
                                        <p:strVal val="visible"/>
                                      </p:to>
                                    </p:set>
                                    <p:anim calcmode="lin" valueType="num">
                                      <p:cBhvr>
                                        <p:cTn id="329" dur="100" fill="hold"/>
                                        <p:tgtEl>
                                          <p:spTgt spid="80"/>
                                        </p:tgtEl>
                                        <p:attrNameLst>
                                          <p:attrName>ppt_w</p:attrName>
                                        </p:attrNameLst>
                                      </p:cBhvr>
                                      <p:tavLst>
                                        <p:tav tm="0">
                                          <p:val>
                                            <p:fltVal val="0"/>
                                          </p:val>
                                        </p:tav>
                                        <p:tav tm="100000">
                                          <p:val>
                                            <p:strVal val="#ppt_w"/>
                                          </p:val>
                                        </p:tav>
                                      </p:tavLst>
                                    </p:anim>
                                    <p:anim calcmode="lin" valueType="num">
                                      <p:cBhvr>
                                        <p:cTn id="330" dur="100" fill="hold"/>
                                        <p:tgtEl>
                                          <p:spTgt spid="80"/>
                                        </p:tgtEl>
                                        <p:attrNameLst>
                                          <p:attrName>ppt_h</p:attrName>
                                        </p:attrNameLst>
                                      </p:cBhvr>
                                      <p:tavLst>
                                        <p:tav tm="0">
                                          <p:val>
                                            <p:fltVal val="0"/>
                                          </p:val>
                                        </p:tav>
                                        <p:tav tm="100000">
                                          <p:val>
                                            <p:strVal val="#ppt_h"/>
                                          </p:val>
                                        </p:tav>
                                      </p:tavLst>
                                    </p:anim>
                                    <p:anim calcmode="lin" valueType="num">
                                      <p:cBhvr>
                                        <p:cTn id="331" dur="100" fill="hold"/>
                                        <p:tgtEl>
                                          <p:spTgt spid="80"/>
                                        </p:tgtEl>
                                        <p:attrNameLst>
                                          <p:attrName>style.rotation</p:attrName>
                                        </p:attrNameLst>
                                      </p:cBhvr>
                                      <p:tavLst>
                                        <p:tav tm="0">
                                          <p:val>
                                            <p:fltVal val="90"/>
                                          </p:val>
                                        </p:tav>
                                        <p:tav tm="100000">
                                          <p:val>
                                            <p:fltVal val="0"/>
                                          </p:val>
                                        </p:tav>
                                      </p:tavLst>
                                    </p:anim>
                                    <p:animEffect transition="in" filter="fade">
                                      <p:cBhvr>
                                        <p:cTn id="332" dur="100"/>
                                        <p:tgtEl>
                                          <p:spTgt spid="80"/>
                                        </p:tgtEl>
                                      </p:cBhvr>
                                    </p:animEffect>
                                  </p:childTnLst>
                                </p:cTn>
                              </p:par>
                            </p:childTnLst>
                          </p:cTn>
                        </p:par>
                        <p:par>
                          <p:cTn id="333" fill="hold">
                            <p:stCondLst>
                              <p:cond delay="4700"/>
                            </p:stCondLst>
                            <p:childTnLst>
                              <p:par>
                                <p:cTn id="334" presetID="31" presetClass="entr" presetSubtype="0" fill="hold" nodeType="afterEffect">
                                  <p:stCondLst>
                                    <p:cond delay="0"/>
                                  </p:stCondLst>
                                  <p:childTnLst>
                                    <p:set>
                                      <p:cBhvr>
                                        <p:cTn id="335" dur="1" fill="hold">
                                          <p:stCondLst>
                                            <p:cond delay="0"/>
                                          </p:stCondLst>
                                        </p:cTn>
                                        <p:tgtEl>
                                          <p:spTgt spid="81"/>
                                        </p:tgtEl>
                                        <p:attrNameLst>
                                          <p:attrName>style.visibility</p:attrName>
                                        </p:attrNameLst>
                                      </p:cBhvr>
                                      <p:to>
                                        <p:strVal val="visible"/>
                                      </p:to>
                                    </p:set>
                                    <p:anim calcmode="lin" valueType="num">
                                      <p:cBhvr>
                                        <p:cTn id="336" dur="100" fill="hold"/>
                                        <p:tgtEl>
                                          <p:spTgt spid="81"/>
                                        </p:tgtEl>
                                        <p:attrNameLst>
                                          <p:attrName>ppt_w</p:attrName>
                                        </p:attrNameLst>
                                      </p:cBhvr>
                                      <p:tavLst>
                                        <p:tav tm="0">
                                          <p:val>
                                            <p:fltVal val="0"/>
                                          </p:val>
                                        </p:tav>
                                        <p:tav tm="100000">
                                          <p:val>
                                            <p:strVal val="#ppt_w"/>
                                          </p:val>
                                        </p:tav>
                                      </p:tavLst>
                                    </p:anim>
                                    <p:anim calcmode="lin" valueType="num">
                                      <p:cBhvr>
                                        <p:cTn id="337" dur="100" fill="hold"/>
                                        <p:tgtEl>
                                          <p:spTgt spid="81"/>
                                        </p:tgtEl>
                                        <p:attrNameLst>
                                          <p:attrName>ppt_h</p:attrName>
                                        </p:attrNameLst>
                                      </p:cBhvr>
                                      <p:tavLst>
                                        <p:tav tm="0">
                                          <p:val>
                                            <p:fltVal val="0"/>
                                          </p:val>
                                        </p:tav>
                                        <p:tav tm="100000">
                                          <p:val>
                                            <p:strVal val="#ppt_h"/>
                                          </p:val>
                                        </p:tav>
                                      </p:tavLst>
                                    </p:anim>
                                    <p:anim calcmode="lin" valueType="num">
                                      <p:cBhvr>
                                        <p:cTn id="338" dur="100" fill="hold"/>
                                        <p:tgtEl>
                                          <p:spTgt spid="81"/>
                                        </p:tgtEl>
                                        <p:attrNameLst>
                                          <p:attrName>style.rotation</p:attrName>
                                        </p:attrNameLst>
                                      </p:cBhvr>
                                      <p:tavLst>
                                        <p:tav tm="0">
                                          <p:val>
                                            <p:fltVal val="90"/>
                                          </p:val>
                                        </p:tav>
                                        <p:tav tm="100000">
                                          <p:val>
                                            <p:fltVal val="0"/>
                                          </p:val>
                                        </p:tav>
                                      </p:tavLst>
                                    </p:anim>
                                    <p:animEffect transition="in" filter="fade">
                                      <p:cBhvr>
                                        <p:cTn id="339" dur="100"/>
                                        <p:tgtEl>
                                          <p:spTgt spid="81"/>
                                        </p:tgtEl>
                                      </p:cBhvr>
                                    </p:animEffect>
                                  </p:childTnLst>
                                </p:cTn>
                              </p:par>
                            </p:childTnLst>
                          </p:cTn>
                        </p:par>
                        <p:par>
                          <p:cTn id="340" fill="hold">
                            <p:stCondLst>
                              <p:cond delay="4800"/>
                            </p:stCondLst>
                            <p:childTnLst>
                              <p:par>
                                <p:cTn id="341" presetID="31" presetClass="entr" presetSubtype="0" fill="hold" nodeType="afterEffect">
                                  <p:stCondLst>
                                    <p:cond delay="0"/>
                                  </p:stCondLst>
                                  <p:childTnLst>
                                    <p:set>
                                      <p:cBhvr>
                                        <p:cTn id="342" dur="1" fill="hold">
                                          <p:stCondLst>
                                            <p:cond delay="0"/>
                                          </p:stCondLst>
                                        </p:cTn>
                                        <p:tgtEl>
                                          <p:spTgt spid="30"/>
                                        </p:tgtEl>
                                        <p:attrNameLst>
                                          <p:attrName>style.visibility</p:attrName>
                                        </p:attrNameLst>
                                      </p:cBhvr>
                                      <p:to>
                                        <p:strVal val="visible"/>
                                      </p:to>
                                    </p:set>
                                    <p:anim calcmode="lin" valueType="num">
                                      <p:cBhvr>
                                        <p:cTn id="343" dur="100" fill="hold"/>
                                        <p:tgtEl>
                                          <p:spTgt spid="30"/>
                                        </p:tgtEl>
                                        <p:attrNameLst>
                                          <p:attrName>ppt_w</p:attrName>
                                        </p:attrNameLst>
                                      </p:cBhvr>
                                      <p:tavLst>
                                        <p:tav tm="0">
                                          <p:val>
                                            <p:fltVal val="0"/>
                                          </p:val>
                                        </p:tav>
                                        <p:tav tm="100000">
                                          <p:val>
                                            <p:strVal val="#ppt_w"/>
                                          </p:val>
                                        </p:tav>
                                      </p:tavLst>
                                    </p:anim>
                                    <p:anim calcmode="lin" valueType="num">
                                      <p:cBhvr>
                                        <p:cTn id="344" dur="100" fill="hold"/>
                                        <p:tgtEl>
                                          <p:spTgt spid="30"/>
                                        </p:tgtEl>
                                        <p:attrNameLst>
                                          <p:attrName>ppt_h</p:attrName>
                                        </p:attrNameLst>
                                      </p:cBhvr>
                                      <p:tavLst>
                                        <p:tav tm="0">
                                          <p:val>
                                            <p:fltVal val="0"/>
                                          </p:val>
                                        </p:tav>
                                        <p:tav tm="100000">
                                          <p:val>
                                            <p:strVal val="#ppt_h"/>
                                          </p:val>
                                        </p:tav>
                                      </p:tavLst>
                                    </p:anim>
                                    <p:anim calcmode="lin" valueType="num">
                                      <p:cBhvr>
                                        <p:cTn id="345" dur="100" fill="hold"/>
                                        <p:tgtEl>
                                          <p:spTgt spid="30"/>
                                        </p:tgtEl>
                                        <p:attrNameLst>
                                          <p:attrName>style.rotation</p:attrName>
                                        </p:attrNameLst>
                                      </p:cBhvr>
                                      <p:tavLst>
                                        <p:tav tm="0">
                                          <p:val>
                                            <p:fltVal val="90"/>
                                          </p:val>
                                        </p:tav>
                                        <p:tav tm="100000">
                                          <p:val>
                                            <p:fltVal val="0"/>
                                          </p:val>
                                        </p:tav>
                                      </p:tavLst>
                                    </p:anim>
                                    <p:animEffect transition="in" filter="fade">
                                      <p:cBhvr>
                                        <p:cTn id="346" dur="100"/>
                                        <p:tgtEl>
                                          <p:spTgt spid="30"/>
                                        </p:tgtEl>
                                      </p:cBhvr>
                                    </p:animEffect>
                                  </p:childTnLst>
                                </p:cTn>
                              </p:par>
                            </p:childTnLst>
                          </p:cTn>
                        </p:par>
                        <p:par>
                          <p:cTn id="347" fill="hold">
                            <p:stCondLst>
                              <p:cond delay="4900"/>
                            </p:stCondLst>
                            <p:childTnLst>
                              <p:par>
                                <p:cTn id="348" presetID="31" presetClass="entr" presetSubtype="0" fill="hold" nodeType="afterEffect">
                                  <p:stCondLst>
                                    <p:cond delay="0"/>
                                  </p:stCondLst>
                                  <p:childTnLst>
                                    <p:set>
                                      <p:cBhvr>
                                        <p:cTn id="349" dur="1" fill="hold">
                                          <p:stCondLst>
                                            <p:cond delay="0"/>
                                          </p:stCondLst>
                                        </p:cTn>
                                        <p:tgtEl>
                                          <p:spTgt spid="33"/>
                                        </p:tgtEl>
                                        <p:attrNameLst>
                                          <p:attrName>style.visibility</p:attrName>
                                        </p:attrNameLst>
                                      </p:cBhvr>
                                      <p:to>
                                        <p:strVal val="visible"/>
                                      </p:to>
                                    </p:set>
                                    <p:anim calcmode="lin" valueType="num">
                                      <p:cBhvr>
                                        <p:cTn id="350" dur="100" fill="hold"/>
                                        <p:tgtEl>
                                          <p:spTgt spid="33"/>
                                        </p:tgtEl>
                                        <p:attrNameLst>
                                          <p:attrName>ppt_w</p:attrName>
                                        </p:attrNameLst>
                                      </p:cBhvr>
                                      <p:tavLst>
                                        <p:tav tm="0">
                                          <p:val>
                                            <p:fltVal val="0"/>
                                          </p:val>
                                        </p:tav>
                                        <p:tav tm="100000">
                                          <p:val>
                                            <p:strVal val="#ppt_w"/>
                                          </p:val>
                                        </p:tav>
                                      </p:tavLst>
                                    </p:anim>
                                    <p:anim calcmode="lin" valueType="num">
                                      <p:cBhvr>
                                        <p:cTn id="351" dur="100" fill="hold"/>
                                        <p:tgtEl>
                                          <p:spTgt spid="33"/>
                                        </p:tgtEl>
                                        <p:attrNameLst>
                                          <p:attrName>ppt_h</p:attrName>
                                        </p:attrNameLst>
                                      </p:cBhvr>
                                      <p:tavLst>
                                        <p:tav tm="0">
                                          <p:val>
                                            <p:fltVal val="0"/>
                                          </p:val>
                                        </p:tav>
                                        <p:tav tm="100000">
                                          <p:val>
                                            <p:strVal val="#ppt_h"/>
                                          </p:val>
                                        </p:tav>
                                      </p:tavLst>
                                    </p:anim>
                                    <p:anim calcmode="lin" valueType="num">
                                      <p:cBhvr>
                                        <p:cTn id="352" dur="100" fill="hold"/>
                                        <p:tgtEl>
                                          <p:spTgt spid="33"/>
                                        </p:tgtEl>
                                        <p:attrNameLst>
                                          <p:attrName>style.rotation</p:attrName>
                                        </p:attrNameLst>
                                      </p:cBhvr>
                                      <p:tavLst>
                                        <p:tav tm="0">
                                          <p:val>
                                            <p:fltVal val="90"/>
                                          </p:val>
                                        </p:tav>
                                        <p:tav tm="100000">
                                          <p:val>
                                            <p:fltVal val="0"/>
                                          </p:val>
                                        </p:tav>
                                      </p:tavLst>
                                    </p:anim>
                                    <p:animEffect transition="in" filter="fade">
                                      <p:cBhvr>
                                        <p:cTn id="353" dur="100"/>
                                        <p:tgtEl>
                                          <p:spTgt spid="33"/>
                                        </p:tgtEl>
                                      </p:cBhvr>
                                    </p:animEffect>
                                  </p:childTnLst>
                                </p:cTn>
                              </p:par>
                            </p:childTnLst>
                          </p:cTn>
                        </p:par>
                        <p:par>
                          <p:cTn id="354" fill="hold">
                            <p:stCondLst>
                              <p:cond delay="5000"/>
                            </p:stCondLst>
                            <p:childTnLst>
                              <p:par>
                                <p:cTn id="355" presetID="31" presetClass="entr" presetSubtype="0" fill="hold" nodeType="afterEffect">
                                  <p:stCondLst>
                                    <p:cond delay="0"/>
                                  </p:stCondLst>
                                  <p:childTnLst>
                                    <p:set>
                                      <p:cBhvr>
                                        <p:cTn id="356" dur="1" fill="hold">
                                          <p:stCondLst>
                                            <p:cond delay="0"/>
                                          </p:stCondLst>
                                        </p:cTn>
                                        <p:tgtEl>
                                          <p:spTgt spid="32"/>
                                        </p:tgtEl>
                                        <p:attrNameLst>
                                          <p:attrName>style.visibility</p:attrName>
                                        </p:attrNameLst>
                                      </p:cBhvr>
                                      <p:to>
                                        <p:strVal val="visible"/>
                                      </p:to>
                                    </p:set>
                                    <p:anim calcmode="lin" valueType="num">
                                      <p:cBhvr>
                                        <p:cTn id="357" dur="100" fill="hold"/>
                                        <p:tgtEl>
                                          <p:spTgt spid="32"/>
                                        </p:tgtEl>
                                        <p:attrNameLst>
                                          <p:attrName>ppt_w</p:attrName>
                                        </p:attrNameLst>
                                      </p:cBhvr>
                                      <p:tavLst>
                                        <p:tav tm="0">
                                          <p:val>
                                            <p:fltVal val="0"/>
                                          </p:val>
                                        </p:tav>
                                        <p:tav tm="100000">
                                          <p:val>
                                            <p:strVal val="#ppt_w"/>
                                          </p:val>
                                        </p:tav>
                                      </p:tavLst>
                                    </p:anim>
                                    <p:anim calcmode="lin" valueType="num">
                                      <p:cBhvr>
                                        <p:cTn id="358" dur="100" fill="hold"/>
                                        <p:tgtEl>
                                          <p:spTgt spid="32"/>
                                        </p:tgtEl>
                                        <p:attrNameLst>
                                          <p:attrName>ppt_h</p:attrName>
                                        </p:attrNameLst>
                                      </p:cBhvr>
                                      <p:tavLst>
                                        <p:tav tm="0">
                                          <p:val>
                                            <p:fltVal val="0"/>
                                          </p:val>
                                        </p:tav>
                                        <p:tav tm="100000">
                                          <p:val>
                                            <p:strVal val="#ppt_h"/>
                                          </p:val>
                                        </p:tav>
                                      </p:tavLst>
                                    </p:anim>
                                    <p:anim calcmode="lin" valueType="num">
                                      <p:cBhvr>
                                        <p:cTn id="359" dur="100" fill="hold"/>
                                        <p:tgtEl>
                                          <p:spTgt spid="32"/>
                                        </p:tgtEl>
                                        <p:attrNameLst>
                                          <p:attrName>style.rotation</p:attrName>
                                        </p:attrNameLst>
                                      </p:cBhvr>
                                      <p:tavLst>
                                        <p:tav tm="0">
                                          <p:val>
                                            <p:fltVal val="90"/>
                                          </p:val>
                                        </p:tav>
                                        <p:tav tm="100000">
                                          <p:val>
                                            <p:fltVal val="0"/>
                                          </p:val>
                                        </p:tav>
                                      </p:tavLst>
                                    </p:anim>
                                    <p:animEffect transition="in" filter="fade">
                                      <p:cBhvr>
                                        <p:cTn id="360" dur="100"/>
                                        <p:tgtEl>
                                          <p:spTgt spid="32"/>
                                        </p:tgtEl>
                                      </p:cBhvr>
                                    </p:animEffect>
                                  </p:childTnLst>
                                </p:cTn>
                              </p:par>
                            </p:childTnLst>
                          </p:cTn>
                        </p:par>
                        <p:par>
                          <p:cTn id="361" fill="hold">
                            <p:stCondLst>
                              <p:cond delay="5100"/>
                            </p:stCondLst>
                            <p:childTnLst>
                              <p:par>
                                <p:cTn id="362" presetID="31" presetClass="entr" presetSubtype="0" fill="hold" nodeType="afterEffect">
                                  <p:stCondLst>
                                    <p:cond delay="0"/>
                                  </p:stCondLst>
                                  <p:childTnLst>
                                    <p:set>
                                      <p:cBhvr>
                                        <p:cTn id="363" dur="1" fill="hold">
                                          <p:stCondLst>
                                            <p:cond delay="0"/>
                                          </p:stCondLst>
                                        </p:cTn>
                                        <p:tgtEl>
                                          <p:spTgt spid="31"/>
                                        </p:tgtEl>
                                        <p:attrNameLst>
                                          <p:attrName>style.visibility</p:attrName>
                                        </p:attrNameLst>
                                      </p:cBhvr>
                                      <p:to>
                                        <p:strVal val="visible"/>
                                      </p:to>
                                    </p:set>
                                    <p:anim calcmode="lin" valueType="num">
                                      <p:cBhvr>
                                        <p:cTn id="364" dur="100" fill="hold"/>
                                        <p:tgtEl>
                                          <p:spTgt spid="31"/>
                                        </p:tgtEl>
                                        <p:attrNameLst>
                                          <p:attrName>ppt_w</p:attrName>
                                        </p:attrNameLst>
                                      </p:cBhvr>
                                      <p:tavLst>
                                        <p:tav tm="0">
                                          <p:val>
                                            <p:fltVal val="0"/>
                                          </p:val>
                                        </p:tav>
                                        <p:tav tm="100000">
                                          <p:val>
                                            <p:strVal val="#ppt_w"/>
                                          </p:val>
                                        </p:tav>
                                      </p:tavLst>
                                    </p:anim>
                                    <p:anim calcmode="lin" valueType="num">
                                      <p:cBhvr>
                                        <p:cTn id="365" dur="100" fill="hold"/>
                                        <p:tgtEl>
                                          <p:spTgt spid="31"/>
                                        </p:tgtEl>
                                        <p:attrNameLst>
                                          <p:attrName>ppt_h</p:attrName>
                                        </p:attrNameLst>
                                      </p:cBhvr>
                                      <p:tavLst>
                                        <p:tav tm="0">
                                          <p:val>
                                            <p:fltVal val="0"/>
                                          </p:val>
                                        </p:tav>
                                        <p:tav tm="100000">
                                          <p:val>
                                            <p:strVal val="#ppt_h"/>
                                          </p:val>
                                        </p:tav>
                                      </p:tavLst>
                                    </p:anim>
                                    <p:anim calcmode="lin" valueType="num">
                                      <p:cBhvr>
                                        <p:cTn id="366" dur="100" fill="hold"/>
                                        <p:tgtEl>
                                          <p:spTgt spid="31"/>
                                        </p:tgtEl>
                                        <p:attrNameLst>
                                          <p:attrName>style.rotation</p:attrName>
                                        </p:attrNameLst>
                                      </p:cBhvr>
                                      <p:tavLst>
                                        <p:tav tm="0">
                                          <p:val>
                                            <p:fltVal val="90"/>
                                          </p:val>
                                        </p:tav>
                                        <p:tav tm="100000">
                                          <p:val>
                                            <p:fltVal val="0"/>
                                          </p:val>
                                        </p:tav>
                                      </p:tavLst>
                                    </p:anim>
                                    <p:animEffect transition="in" filter="fade">
                                      <p:cBhvr>
                                        <p:cTn id="367" dur="100"/>
                                        <p:tgtEl>
                                          <p:spTgt spid="31"/>
                                        </p:tgtEl>
                                      </p:cBhvr>
                                    </p:animEffect>
                                  </p:childTnLst>
                                </p:cTn>
                              </p:par>
                            </p:childTnLst>
                          </p:cTn>
                        </p:par>
                        <p:par>
                          <p:cTn id="368" fill="hold">
                            <p:stCondLst>
                              <p:cond delay="5200"/>
                            </p:stCondLst>
                            <p:childTnLst>
                              <p:par>
                                <p:cTn id="369" presetID="31" presetClass="entr" presetSubtype="0" fill="hold" nodeType="afterEffect">
                                  <p:stCondLst>
                                    <p:cond delay="0"/>
                                  </p:stCondLst>
                                  <p:childTnLst>
                                    <p:set>
                                      <p:cBhvr>
                                        <p:cTn id="370" dur="1" fill="hold">
                                          <p:stCondLst>
                                            <p:cond delay="0"/>
                                          </p:stCondLst>
                                        </p:cTn>
                                        <p:tgtEl>
                                          <p:spTgt spid="48"/>
                                        </p:tgtEl>
                                        <p:attrNameLst>
                                          <p:attrName>style.visibility</p:attrName>
                                        </p:attrNameLst>
                                      </p:cBhvr>
                                      <p:to>
                                        <p:strVal val="visible"/>
                                      </p:to>
                                    </p:set>
                                    <p:anim calcmode="lin" valueType="num">
                                      <p:cBhvr>
                                        <p:cTn id="371" dur="100" fill="hold"/>
                                        <p:tgtEl>
                                          <p:spTgt spid="48"/>
                                        </p:tgtEl>
                                        <p:attrNameLst>
                                          <p:attrName>ppt_w</p:attrName>
                                        </p:attrNameLst>
                                      </p:cBhvr>
                                      <p:tavLst>
                                        <p:tav tm="0">
                                          <p:val>
                                            <p:fltVal val="0"/>
                                          </p:val>
                                        </p:tav>
                                        <p:tav tm="100000">
                                          <p:val>
                                            <p:strVal val="#ppt_w"/>
                                          </p:val>
                                        </p:tav>
                                      </p:tavLst>
                                    </p:anim>
                                    <p:anim calcmode="lin" valueType="num">
                                      <p:cBhvr>
                                        <p:cTn id="372" dur="100" fill="hold"/>
                                        <p:tgtEl>
                                          <p:spTgt spid="48"/>
                                        </p:tgtEl>
                                        <p:attrNameLst>
                                          <p:attrName>ppt_h</p:attrName>
                                        </p:attrNameLst>
                                      </p:cBhvr>
                                      <p:tavLst>
                                        <p:tav tm="0">
                                          <p:val>
                                            <p:fltVal val="0"/>
                                          </p:val>
                                        </p:tav>
                                        <p:tav tm="100000">
                                          <p:val>
                                            <p:strVal val="#ppt_h"/>
                                          </p:val>
                                        </p:tav>
                                      </p:tavLst>
                                    </p:anim>
                                    <p:anim calcmode="lin" valueType="num">
                                      <p:cBhvr>
                                        <p:cTn id="373" dur="100" fill="hold"/>
                                        <p:tgtEl>
                                          <p:spTgt spid="48"/>
                                        </p:tgtEl>
                                        <p:attrNameLst>
                                          <p:attrName>style.rotation</p:attrName>
                                        </p:attrNameLst>
                                      </p:cBhvr>
                                      <p:tavLst>
                                        <p:tav tm="0">
                                          <p:val>
                                            <p:fltVal val="90"/>
                                          </p:val>
                                        </p:tav>
                                        <p:tav tm="100000">
                                          <p:val>
                                            <p:fltVal val="0"/>
                                          </p:val>
                                        </p:tav>
                                      </p:tavLst>
                                    </p:anim>
                                    <p:animEffect transition="in" filter="fade">
                                      <p:cBhvr>
                                        <p:cTn id="374" dur="100"/>
                                        <p:tgtEl>
                                          <p:spTgt spid="48"/>
                                        </p:tgtEl>
                                      </p:cBhvr>
                                    </p:animEffect>
                                  </p:childTnLst>
                                </p:cTn>
                              </p:par>
                            </p:childTnLst>
                          </p:cTn>
                        </p:par>
                        <p:par>
                          <p:cTn id="375" fill="hold">
                            <p:stCondLst>
                              <p:cond delay="5300"/>
                            </p:stCondLst>
                            <p:childTnLst>
                              <p:par>
                                <p:cTn id="376" presetID="31" presetClass="entr" presetSubtype="0" fill="hold" nodeType="afterEffect">
                                  <p:stCondLst>
                                    <p:cond delay="0"/>
                                  </p:stCondLst>
                                  <p:childTnLst>
                                    <p:set>
                                      <p:cBhvr>
                                        <p:cTn id="377" dur="1" fill="hold">
                                          <p:stCondLst>
                                            <p:cond delay="0"/>
                                          </p:stCondLst>
                                        </p:cTn>
                                        <p:tgtEl>
                                          <p:spTgt spid="51"/>
                                        </p:tgtEl>
                                        <p:attrNameLst>
                                          <p:attrName>style.visibility</p:attrName>
                                        </p:attrNameLst>
                                      </p:cBhvr>
                                      <p:to>
                                        <p:strVal val="visible"/>
                                      </p:to>
                                    </p:set>
                                    <p:anim calcmode="lin" valueType="num">
                                      <p:cBhvr>
                                        <p:cTn id="378" dur="100" fill="hold"/>
                                        <p:tgtEl>
                                          <p:spTgt spid="51"/>
                                        </p:tgtEl>
                                        <p:attrNameLst>
                                          <p:attrName>ppt_w</p:attrName>
                                        </p:attrNameLst>
                                      </p:cBhvr>
                                      <p:tavLst>
                                        <p:tav tm="0">
                                          <p:val>
                                            <p:fltVal val="0"/>
                                          </p:val>
                                        </p:tav>
                                        <p:tav tm="100000">
                                          <p:val>
                                            <p:strVal val="#ppt_w"/>
                                          </p:val>
                                        </p:tav>
                                      </p:tavLst>
                                    </p:anim>
                                    <p:anim calcmode="lin" valueType="num">
                                      <p:cBhvr>
                                        <p:cTn id="379" dur="100" fill="hold"/>
                                        <p:tgtEl>
                                          <p:spTgt spid="51"/>
                                        </p:tgtEl>
                                        <p:attrNameLst>
                                          <p:attrName>ppt_h</p:attrName>
                                        </p:attrNameLst>
                                      </p:cBhvr>
                                      <p:tavLst>
                                        <p:tav tm="0">
                                          <p:val>
                                            <p:fltVal val="0"/>
                                          </p:val>
                                        </p:tav>
                                        <p:tav tm="100000">
                                          <p:val>
                                            <p:strVal val="#ppt_h"/>
                                          </p:val>
                                        </p:tav>
                                      </p:tavLst>
                                    </p:anim>
                                    <p:anim calcmode="lin" valueType="num">
                                      <p:cBhvr>
                                        <p:cTn id="380" dur="100" fill="hold"/>
                                        <p:tgtEl>
                                          <p:spTgt spid="51"/>
                                        </p:tgtEl>
                                        <p:attrNameLst>
                                          <p:attrName>style.rotation</p:attrName>
                                        </p:attrNameLst>
                                      </p:cBhvr>
                                      <p:tavLst>
                                        <p:tav tm="0">
                                          <p:val>
                                            <p:fltVal val="90"/>
                                          </p:val>
                                        </p:tav>
                                        <p:tav tm="100000">
                                          <p:val>
                                            <p:fltVal val="0"/>
                                          </p:val>
                                        </p:tav>
                                      </p:tavLst>
                                    </p:anim>
                                    <p:animEffect transition="in" filter="fade">
                                      <p:cBhvr>
                                        <p:cTn id="381" dur="100"/>
                                        <p:tgtEl>
                                          <p:spTgt spid="51"/>
                                        </p:tgtEl>
                                      </p:cBhvr>
                                    </p:animEffect>
                                  </p:childTnLst>
                                </p:cTn>
                              </p:par>
                            </p:childTnLst>
                          </p:cTn>
                        </p:par>
                        <p:par>
                          <p:cTn id="382" fill="hold">
                            <p:stCondLst>
                              <p:cond delay="5400"/>
                            </p:stCondLst>
                            <p:childTnLst>
                              <p:par>
                                <p:cTn id="383" presetID="31" presetClass="entr" presetSubtype="0" fill="hold" nodeType="afterEffect">
                                  <p:stCondLst>
                                    <p:cond delay="0"/>
                                  </p:stCondLst>
                                  <p:childTnLst>
                                    <p:set>
                                      <p:cBhvr>
                                        <p:cTn id="384" dur="1" fill="hold">
                                          <p:stCondLst>
                                            <p:cond delay="0"/>
                                          </p:stCondLst>
                                        </p:cTn>
                                        <p:tgtEl>
                                          <p:spTgt spid="50"/>
                                        </p:tgtEl>
                                        <p:attrNameLst>
                                          <p:attrName>style.visibility</p:attrName>
                                        </p:attrNameLst>
                                      </p:cBhvr>
                                      <p:to>
                                        <p:strVal val="visible"/>
                                      </p:to>
                                    </p:set>
                                    <p:anim calcmode="lin" valueType="num">
                                      <p:cBhvr>
                                        <p:cTn id="385" dur="100" fill="hold"/>
                                        <p:tgtEl>
                                          <p:spTgt spid="50"/>
                                        </p:tgtEl>
                                        <p:attrNameLst>
                                          <p:attrName>ppt_w</p:attrName>
                                        </p:attrNameLst>
                                      </p:cBhvr>
                                      <p:tavLst>
                                        <p:tav tm="0">
                                          <p:val>
                                            <p:fltVal val="0"/>
                                          </p:val>
                                        </p:tav>
                                        <p:tav tm="100000">
                                          <p:val>
                                            <p:strVal val="#ppt_w"/>
                                          </p:val>
                                        </p:tav>
                                      </p:tavLst>
                                    </p:anim>
                                    <p:anim calcmode="lin" valueType="num">
                                      <p:cBhvr>
                                        <p:cTn id="386" dur="100" fill="hold"/>
                                        <p:tgtEl>
                                          <p:spTgt spid="50"/>
                                        </p:tgtEl>
                                        <p:attrNameLst>
                                          <p:attrName>ppt_h</p:attrName>
                                        </p:attrNameLst>
                                      </p:cBhvr>
                                      <p:tavLst>
                                        <p:tav tm="0">
                                          <p:val>
                                            <p:fltVal val="0"/>
                                          </p:val>
                                        </p:tav>
                                        <p:tav tm="100000">
                                          <p:val>
                                            <p:strVal val="#ppt_h"/>
                                          </p:val>
                                        </p:tav>
                                      </p:tavLst>
                                    </p:anim>
                                    <p:anim calcmode="lin" valueType="num">
                                      <p:cBhvr>
                                        <p:cTn id="387" dur="100" fill="hold"/>
                                        <p:tgtEl>
                                          <p:spTgt spid="50"/>
                                        </p:tgtEl>
                                        <p:attrNameLst>
                                          <p:attrName>style.rotation</p:attrName>
                                        </p:attrNameLst>
                                      </p:cBhvr>
                                      <p:tavLst>
                                        <p:tav tm="0">
                                          <p:val>
                                            <p:fltVal val="90"/>
                                          </p:val>
                                        </p:tav>
                                        <p:tav tm="100000">
                                          <p:val>
                                            <p:fltVal val="0"/>
                                          </p:val>
                                        </p:tav>
                                      </p:tavLst>
                                    </p:anim>
                                    <p:animEffect transition="in" filter="fade">
                                      <p:cBhvr>
                                        <p:cTn id="388" dur="100"/>
                                        <p:tgtEl>
                                          <p:spTgt spid="50"/>
                                        </p:tgtEl>
                                      </p:cBhvr>
                                    </p:animEffect>
                                  </p:childTnLst>
                                </p:cTn>
                              </p:par>
                            </p:childTnLst>
                          </p:cTn>
                        </p:par>
                        <p:par>
                          <p:cTn id="389" fill="hold">
                            <p:stCondLst>
                              <p:cond delay="5500"/>
                            </p:stCondLst>
                            <p:childTnLst>
                              <p:par>
                                <p:cTn id="390" presetID="31" presetClass="entr" presetSubtype="0" fill="hold" nodeType="afterEffect">
                                  <p:stCondLst>
                                    <p:cond delay="0"/>
                                  </p:stCondLst>
                                  <p:childTnLst>
                                    <p:set>
                                      <p:cBhvr>
                                        <p:cTn id="391" dur="1" fill="hold">
                                          <p:stCondLst>
                                            <p:cond delay="0"/>
                                          </p:stCondLst>
                                        </p:cTn>
                                        <p:tgtEl>
                                          <p:spTgt spid="49"/>
                                        </p:tgtEl>
                                        <p:attrNameLst>
                                          <p:attrName>style.visibility</p:attrName>
                                        </p:attrNameLst>
                                      </p:cBhvr>
                                      <p:to>
                                        <p:strVal val="visible"/>
                                      </p:to>
                                    </p:set>
                                    <p:anim calcmode="lin" valueType="num">
                                      <p:cBhvr>
                                        <p:cTn id="392" dur="100" fill="hold"/>
                                        <p:tgtEl>
                                          <p:spTgt spid="49"/>
                                        </p:tgtEl>
                                        <p:attrNameLst>
                                          <p:attrName>ppt_w</p:attrName>
                                        </p:attrNameLst>
                                      </p:cBhvr>
                                      <p:tavLst>
                                        <p:tav tm="0">
                                          <p:val>
                                            <p:fltVal val="0"/>
                                          </p:val>
                                        </p:tav>
                                        <p:tav tm="100000">
                                          <p:val>
                                            <p:strVal val="#ppt_w"/>
                                          </p:val>
                                        </p:tav>
                                      </p:tavLst>
                                    </p:anim>
                                    <p:anim calcmode="lin" valueType="num">
                                      <p:cBhvr>
                                        <p:cTn id="393" dur="100" fill="hold"/>
                                        <p:tgtEl>
                                          <p:spTgt spid="49"/>
                                        </p:tgtEl>
                                        <p:attrNameLst>
                                          <p:attrName>ppt_h</p:attrName>
                                        </p:attrNameLst>
                                      </p:cBhvr>
                                      <p:tavLst>
                                        <p:tav tm="0">
                                          <p:val>
                                            <p:fltVal val="0"/>
                                          </p:val>
                                        </p:tav>
                                        <p:tav tm="100000">
                                          <p:val>
                                            <p:strVal val="#ppt_h"/>
                                          </p:val>
                                        </p:tav>
                                      </p:tavLst>
                                    </p:anim>
                                    <p:anim calcmode="lin" valueType="num">
                                      <p:cBhvr>
                                        <p:cTn id="394" dur="100" fill="hold"/>
                                        <p:tgtEl>
                                          <p:spTgt spid="49"/>
                                        </p:tgtEl>
                                        <p:attrNameLst>
                                          <p:attrName>style.rotation</p:attrName>
                                        </p:attrNameLst>
                                      </p:cBhvr>
                                      <p:tavLst>
                                        <p:tav tm="0">
                                          <p:val>
                                            <p:fltVal val="90"/>
                                          </p:val>
                                        </p:tav>
                                        <p:tav tm="100000">
                                          <p:val>
                                            <p:fltVal val="0"/>
                                          </p:val>
                                        </p:tav>
                                      </p:tavLst>
                                    </p:anim>
                                    <p:animEffect transition="in" filter="fade">
                                      <p:cBhvr>
                                        <p:cTn id="395" dur="100"/>
                                        <p:tgtEl>
                                          <p:spTgt spid="49"/>
                                        </p:tgtEl>
                                      </p:cBhvr>
                                    </p:animEffect>
                                  </p:childTnLst>
                                </p:cTn>
                              </p:par>
                            </p:childTnLst>
                          </p:cTn>
                        </p:par>
                        <p:par>
                          <p:cTn id="396" fill="hold">
                            <p:stCondLst>
                              <p:cond delay="5600"/>
                            </p:stCondLst>
                            <p:childTnLst>
                              <p:par>
                                <p:cTn id="397" presetID="31" presetClass="entr" presetSubtype="0" fill="hold" nodeType="afterEffect">
                                  <p:stCondLst>
                                    <p:cond delay="0"/>
                                  </p:stCondLst>
                                  <p:childTnLst>
                                    <p:set>
                                      <p:cBhvr>
                                        <p:cTn id="398" dur="1" fill="hold">
                                          <p:stCondLst>
                                            <p:cond delay="0"/>
                                          </p:stCondLst>
                                        </p:cTn>
                                        <p:tgtEl>
                                          <p:spTgt spid="65"/>
                                        </p:tgtEl>
                                        <p:attrNameLst>
                                          <p:attrName>style.visibility</p:attrName>
                                        </p:attrNameLst>
                                      </p:cBhvr>
                                      <p:to>
                                        <p:strVal val="visible"/>
                                      </p:to>
                                    </p:set>
                                    <p:anim calcmode="lin" valueType="num">
                                      <p:cBhvr>
                                        <p:cTn id="399" dur="100" fill="hold"/>
                                        <p:tgtEl>
                                          <p:spTgt spid="65"/>
                                        </p:tgtEl>
                                        <p:attrNameLst>
                                          <p:attrName>ppt_w</p:attrName>
                                        </p:attrNameLst>
                                      </p:cBhvr>
                                      <p:tavLst>
                                        <p:tav tm="0">
                                          <p:val>
                                            <p:fltVal val="0"/>
                                          </p:val>
                                        </p:tav>
                                        <p:tav tm="100000">
                                          <p:val>
                                            <p:strVal val="#ppt_w"/>
                                          </p:val>
                                        </p:tav>
                                      </p:tavLst>
                                    </p:anim>
                                    <p:anim calcmode="lin" valueType="num">
                                      <p:cBhvr>
                                        <p:cTn id="400" dur="100" fill="hold"/>
                                        <p:tgtEl>
                                          <p:spTgt spid="65"/>
                                        </p:tgtEl>
                                        <p:attrNameLst>
                                          <p:attrName>ppt_h</p:attrName>
                                        </p:attrNameLst>
                                      </p:cBhvr>
                                      <p:tavLst>
                                        <p:tav tm="0">
                                          <p:val>
                                            <p:fltVal val="0"/>
                                          </p:val>
                                        </p:tav>
                                        <p:tav tm="100000">
                                          <p:val>
                                            <p:strVal val="#ppt_h"/>
                                          </p:val>
                                        </p:tav>
                                      </p:tavLst>
                                    </p:anim>
                                    <p:anim calcmode="lin" valueType="num">
                                      <p:cBhvr>
                                        <p:cTn id="401" dur="100" fill="hold"/>
                                        <p:tgtEl>
                                          <p:spTgt spid="65"/>
                                        </p:tgtEl>
                                        <p:attrNameLst>
                                          <p:attrName>style.rotation</p:attrName>
                                        </p:attrNameLst>
                                      </p:cBhvr>
                                      <p:tavLst>
                                        <p:tav tm="0">
                                          <p:val>
                                            <p:fltVal val="90"/>
                                          </p:val>
                                        </p:tav>
                                        <p:tav tm="100000">
                                          <p:val>
                                            <p:fltVal val="0"/>
                                          </p:val>
                                        </p:tav>
                                      </p:tavLst>
                                    </p:anim>
                                    <p:animEffect transition="in" filter="fade">
                                      <p:cBhvr>
                                        <p:cTn id="402" dur="100"/>
                                        <p:tgtEl>
                                          <p:spTgt spid="65"/>
                                        </p:tgtEl>
                                      </p:cBhvr>
                                    </p:animEffect>
                                  </p:childTnLst>
                                </p:cTn>
                              </p:par>
                            </p:childTnLst>
                          </p:cTn>
                        </p:par>
                        <p:par>
                          <p:cTn id="403" fill="hold">
                            <p:stCondLst>
                              <p:cond delay="5700"/>
                            </p:stCondLst>
                            <p:childTnLst>
                              <p:par>
                                <p:cTn id="404" presetID="31" presetClass="entr" presetSubtype="0" fill="hold" nodeType="afterEffect">
                                  <p:stCondLst>
                                    <p:cond delay="0"/>
                                  </p:stCondLst>
                                  <p:childTnLst>
                                    <p:set>
                                      <p:cBhvr>
                                        <p:cTn id="405" dur="1" fill="hold">
                                          <p:stCondLst>
                                            <p:cond delay="0"/>
                                          </p:stCondLst>
                                        </p:cTn>
                                        <p:tgtEl>
                                          <p:spTgt spid="68"/>
                                        </p:tgtEl>
                                        <p:attrNameLst>
                                          <p:attrName>style.visibility</p:attrName>
                                        </p:attrNameLst>
                                      </p:cBhvr>
                                      <p:to>
                                        <p:strVal val="visible"/>
                                      </p:to>
                                    </p:set>
                                    <p:anim calcmode="lin" valueType="num">
                                      <p:cBhvr>
                                        <p:cTn id="406" dur="100" fill="hold"/>
                                        <p:tgtEl>
                                          <p:spTgt spid="68"/>
                                        </p:tgtEl>
                                        <p:attrNameLst>
                                          <p:attrName>ppt_w</p:attrName>
                                        </p:attrNameLst>
                                      </p:cBhvr>
                                      <p:tavLst>
                                        <p:tav tm="0">
                                          <p:val>
                                            <p:fltVal val="0"/>
                                          </p:val>
                                        </p:tav>
                                        <p:tav tm="100000">
                                          <p:val>
                                            <p:strVal val="#ppt_w"/>
                                          </p:val>
                                        </p:tav>
                                      </p:tavLst>
                                    </p:anim>
                                    <p:anim calcmode="lin" valueType="num">
                                      <p:cBhvr>
                                        <p:cTn id="407" dur="100" fill="hold"/>
                                        <p:tgtEl>
                                          <p:spTgt spid="68"/>
                                        </p:tgtEl>
                                        <p:attrNameLst>
                                          <p:attrName>ppt_h</p:attrName>
                                        </p:attrNameLst>
                                      </p:cBhvr>
                                      <p:tavLst>
                                        <p:tav tm="0">
                                          <p:val>
                                            <p:fltVal val="0"/>
                                          </p:val>
                                        </p:tav>
                                        <p:tav tm="100000">
                                          <p:val>
                                            <p:strVal val="#ppt_h"/>
                                          </p:val>
                                        </p:tav>
                                      </p:tavLst>
                                    </p:anim>
                                    <p:anim calcmode="lin" valueType="num">
                                      <p:cBhvr>
                                        <p:cTn id="408" dur="100" fill="hold"/>
                                        <p:tgtEl>
                                          <p:spTgt spid="68"/>
                                        </p:tgtEl>
                                        <p:attrNameLst>
                                          <p:attrName>style.rotation</p:attrName>
                                        </p:attrNameLst>
                                      </p:cBhvr>
                                      <p:tavLst>
                                        <p:tav tm="0">
                                          <p:val>
                                            <p:fltVal val="90"/>
                                          </p:val>
                                        </p:tav>
                                        <p:tav tm="100000">
                                          <p:val>
                                            <p:fltVal val="0"/>
                                          </p:val>
                                        </p:tav>
                                      </p:tavLst>
                                    </p:anim>
                                    <p:animEffect transition="in" filter="fade">
                                      <p:cBhvr>
                                        <p:cTn id="409" dur="100"/>
                                        <p:tgtEl>
                                          <p:spTgt spid="68"/>
                                        </p:tgtEl>
                                      </p:cBhvr>
                                    </p:animEffect>
                                  </p:childTnLst>
                                </p:cTn>
                              </p:par>
                            </p:childTnLst>
                          </p:cTn>
                        </p:par>
                        <p:par>
                          <p:cTn id="410" fill="hold">
                            <p:stCondLst>
                              <p:cond delay="5800"/>
                            </p:stCondLst>
                            <p:childTnLst>
                              <p:par>
                                <p:cTn id="411" presetID="31" presetClass="entr" presetSubtype="0" fill="hold" nodeType="afterEffect">
                                  <p:stCondLst>
                                    <p:cond delay="0"/>
                                  </p:stCondLst>
                                  <p:childTnLst>
                                    <p:set>
                                      <p:cBhvr>
                                        <p:cTn id="412" dur="1" fill="hold">
                                          <p:stCondLst>
                                            <p:cond delay="0"/>
                                          </p:stCondLst>
                                        </p:cTn>
                                        <p:tgtEl>
                                          <p:spTgt spid="67"/>
                                        </p:tgtEl>
                                        <p:attrNameLst>
                                          <p:attrName>style.visibility</p:attrName>
                                        </p:attrNameLst>
                                      </p:cBhvr>
                                      <p:to>
                                        <p:strVal val="visible"/>
                                      </p:to>
                                    </p:set>
                                    <p:anim calcmode="lin" valueType="num">
                                      <p:cBhvr>
                                        <p:cTn id="413" dur="100" fill="hold"/>
                                        <p:tgtEl>
                                          <p:spTgt spid="67"/>
                                        </p:tgtEl>
                                        <p:attrNameLst>
                                          <p:attrName>ppt_w</p:attrName>
                                        </p:attrNameLst>
                                      </p:cBhvr>
                                      <p:tavLst>
                                        <p:tav tm="0">
                                          <p:val>
                                            <p:fltVal val="0"/>
                                          </p:val>
                                        </p:tav>
                                        <p:tav tm="100000">
                                          <p:val>
                                            <p:strVal val="#ppt_w"/>
                                          </p:val>
                                        </p:tav>
                                      </p:tavLst>
                                    </p:anim>
                                    <p:anim calcmode="lin" valueType="num">
                                      <p:cBhvr>
                                        <p:cTn id="414" dur="100" fill="hold"/>
                                        <p:tgtEl>
                                          <p:spTgt spid="67"/>
                                        </p:tgtEl>
                                        <p:attrNameLst>
                                          <p:attrName>ppt_h</p:attrName>
                                        </p:attrNameLst>
                                      </p:cBhvr>
                                      <p:tavLst>
                                        <p:tav tm="0">
                                          <p:val>
                                            <p:fltVal val="0"/>
                                          </p:val>
                                        </p:tav>
                                        <p:tav tm="100000">
                                          <p:val>
                                            <p:strVal val="#ppt_h"/>
                                          </p:val>
                                        </p:tav>
                                      </p:tavLst>
                                    </p:anim>
                                    <p:anim calcmode="lin" valueType="num">
                                      <p:cBhvr>
                                        <p:cTn id="415" dur="100" fill="hold"/>
                                        <p:tgtEl>
                                          <p:spTgt spid="67"/>
                                        </p:tgtEl>
                                        <p:attrNameLst>
                                          <p:attrName>style.rotation</p:attrName>
                                        </p:attrNameLst>
                                      </p:cBhvr>
                                      <p:tavLst>
                                        <p:tav tm="0">
                                          <p:val>
                                            <p:fltVal val="90"/>
                                          </p:val>
                                        </p:tav>
                                        <p:tav tm="100000">
                                          <p:val>
                                            <p:fltVal val="0"/>
                                          </p:val>
                                        </p:tav>
                                      </p:tavLst>
                                    </p:anim>
                                    <p:animEffect transition="in" filter="fade">
                                      <p:cBhvr>
                                        <p:cTn id="416" dur="100"/>
                                        <p:tgtEl>
                                          <p:spTgt spid="67"/>
                                        </p:tgtEl>
                                      </p:cBhvr>
                                    </p:animEffect>
                                  </p:childTnLst>
                                </p:cTn>
                              </p:par>
                            </p:childTnLst>
                          </p:cTn>
                        </p:par>
                        <p:par>
                          <p:cTn id="417" fill="hold">
                            <p:stCondLst>
                              <p:cond delay="5900"/>
                            </p:stCondLst>
                            <p:childTnLst>
                              <p:par>
                                <p:cTn id="418" presetID="31" presetClass="entr" presetSubtype="0" fill="hold" nodeType="afterEffect">
                                  <p:stCondLst>
                                    <p:cond delay="0"/>
                                  </p:stCondLst>
                                  <p:childTnLst>
                                    <p:set>
                                      <p:cBhvr>
                                        <p:cTn id="419" dur="1" fill="hold">
                                          <p:stCondLst>
                                            <p:cond delay="0"/>
                                          </p:stCondLst>
                                        </p:cTn>
                                        <p:tgtEl>
                                          <p:spTgt spid="66"/>
                                        </p:tgtEl>
                                        <p:attrNameLst>
                                          <p:attrName>style.visibility</p:attrName>
                                        </p:attrNameLst>
                                      </p:cBhvr>
                                      <p:to>
                                        <p:strVal val="visible"/>
                                      </p:to>
                                    </p:set>
                                    <p:anim calcmode="lin" valueType="num">
                                      <p:cBhvr>
                                        <p:cTn id="420" dur="100" fill="hold"/>
                                        <p:tgtEl>
                                          <p:spTgt spid="66"/>
                                        </p:tgtEl>
                                        <p:attrNameLst>
                                          <p:attrName>ppt_w</p:attrName>
                                        </p:attrNameLst>
                                      </p:cBhvr>
                                      <p:tavLst>
                                        <p:tav tm="0">
                                          <p:val>
                                            <p:fltVal val="0"/>
                                          </p:val>
                                        </p:tav>
                                        <p:tav tm="100000">
                                          <p:val>
                                            <p:strVal val="#ppt_w"/>
                                          </p:val>
                                        </p:tav>
                                      </p:tavLst>
                                    </p:anim>
                                    <p:anim calcmode="lin" valueType="num">
                                      <p:cBhvr>
                                        <p:cTn id="421" dur="100" fill="hold"/>
                                        <p:tgtEl>
                                          <p:spTgt spid="66"/>
                                        </p:tgtEl>
                                        <p:attrNameLst>
                                          <p:attrName>ppt_h</p:attrName>
                                        </p:attrNameLst>
                                      </p:cBhvr>
                                      <p:tavLst>
                                        <p:tav tm="0">
                                          <p:val>
                                            <p:fltVal val="0"/>
                                          </p:val>
                                        </p:tav>
                                        <p:tav tm="100000">
                                          <p:val>
                                            <p:strVal val="#ppt_h"/>
                                          </p:val>
                                        </p:tav>
                                      </p:tavLst>
                                    </p:anim>
                                    <p:anim calcmode="lin" valueType="num">
                                      <p:cBhvr>
                                        <p:cTn id="422" dur="100" fill="hold"/>
                                        <p:tgtEl>
                                          <p:spTgt spid="66"/>
                                        </p:tgtEl>
                                        <p:attrNameLst>
                                          <p:attrName>style.rotation</p:attrName>
                                        </p:attrNameLst>
                                      </p:cBhvr>
                                      <p:tavLst>
                                        <p:tav tm="0">
                                          <p:val>
                                            <p:fltVal val="90"/>
                                          </p:val>
                                        </p:tav>
                                        <p:tav tm="100000">
                                          <p:val>
                                            <p:fltVal val="0"/>
                                          </p:val>
                                        </p:tav>
                                      </p:tavLst>
                                    </p:anim>
                                    <p:animEffect transition="in" filter="fade">
                                      <p:cBhvr>
                                        <p:cTn id="423" dur="100"/>
                                        <p:tgtEl>
                                          <p:spTgt spid="66"/>
                                        </p:tgtEl>
                                      </p:cBhvr>
                                    </p:animEffect>
                                  </p:childTnLst>
                                </p:cTn>
                              </p:par>
                            </p:childTnLst>
                          </p:cTn>
                        </p:par>
                        <p:par>
                          <p:cTn id="424" fill="hold">
                            <p:stCondLst>
                              <p:cond delay="6000"/>
                            </p:stCondLst>
                            <p:childTnLst>
                              <p:par>
                                <p:cTn id="425" presetID="31" presetClass="entr" presetSubtype="0" fill="hold" nodeType="afterEffect">
                                  <p:stCondLst>
                                    <p:cond delay="0"/>
                                  </p:stCondLst>
                                  <p:childTnLst>
                                    <p:set>
                                      <p:cBhvr>
                                        <p:cTn id="426" dur="1" fill="hold">
                                          <p:stCondLst>
                                            <p:cond delay="0"/>
                                          </p:stCondLst>
                                        </p:cTn>
                                        <p:tgtEl>
                                          <p:spTgt spid="74"/>
                                        </p:tgtEl>
                                        <p:attrNameLst>
                                          <p:attrName>style.visibility</p:attrName>
                                        </p:attrNameLst>
                                      </p:cBhvr>
                                      <p:to>
                                        <p:strVal val="visible"/>
                                      </p:to>
                                    </p:set>
                                    <p:anim calcmode="lin" valueType="num">
                                      <p:cBhvr>
                                        <p:cTn id="427" dur="100" fill="hold"/>
                                        <p:tgtEl>
                                          <p:spTgt spid="74"/>
                                        </p:tgtEl>
                                        <p:attrNameLst>
                                          <p:attrName>ppt_w</p:attrName>
                                        </p:attrNameLst>
                                      </p:cBhvr>
                                      <p:tavLst>
                                        <p:tav tm="0">
                                          <p:val>
                                            <p:fltVal val="0"/>
                                          </p:val>
                                        </p:tav>
                                        <p:tav tm="100000">
                                          <p:val>
                                            <p:strVal val="#ppt_w"/>
                                          </p:val>
                                        </p:tav>
                                      </p:tavLst>
                                    </p:anim>
                                    <p:anim calcmode="lin" valueType="num">
                                      <p:cBhvr>
                                        <p:cTn id="428" dur="100" fill="hold"/>
                                        <p:tgtEl>
                                          <p:spTgt spid="74"/>
                                        </p:tgtEl>
                                        <p:attrNameLst>
                                          <p:attrName>ppt_h</p:attrName>
                                        </p:attrNameLst>
                                      </p:cBhvr>
                                      <p:tavLst>
                                        <p:tav tm="0">
                                          <p:val>
                                            <p:fltVal val="0"/>
                                          </p:val>
                                        </p:tav>
                                        <p:tav tm="100000">
                                          <p:val>
                                            <p:strVal val="#ppt_h"/>
                                          </p:val>
                                        </p:tav>
                                      </p:tavLst>
                                    </p:anim>
                                    <p:anim calcmode="lin" valueType="num">
                                      <p:cBhvr>
                                        <p:cTn id="429" dur="100" fill="hold"/>
                                        <p:tgtEl>
                                          <p:spTgt spid="74"/>
                                        </p:tgtEl>
                                        <p:attrNameLst>
                                          <p:attrName>style.rotation</p:attrName>
                                        </p:attrNameLst>
                                      </p:cBhvr>
                                      <p:tavLst>
                                        <p:tav tm="0">
                                          <p:val>
                                            <p:fltVal val="90"/>
                                          </p:val>
                                        </p:tav>
                                        <p:tav tm="100000">
                                          <p:val>
                                            <p:fltVal val="0"/>
                                          </p:val>
                                        </p:tav>
                                      </p:tavLst>
                                    </p:anim>
                                    <p:animEffect transition="in" filter="fade">
                                      <p:cBhvr>
                                        <p:cTn id="430" dur="100"/>
                                        <p:tgtEl>
                                          <p:spTgt spid="74"/>
                                        </p:tgtEl>
                                      </p:cBhvr>
                                    </p:animEffect>
                                  </p:childTnLst>
                                </p:cTn>
                              </p:par>
                            </p:childTnLst>
                          </p:cTn>
                        </p:par>
                        <p:par>
                          <p:cTn id="431" fill="hold">
                            <p:stCondLst>
                              <p:cond delay="6100"/>
                            </p:stCondLst>
                            <p:childTnLst>
                              <p:par>
                                <p:cTn id="432" presetID="31" presetClass="entr" presetSubtype="0" fill="hold" nodeType="afterEffect">
                                  <p:stCondLst>
                                    <p:cond delay="0"/>
                                  </p:stCondLst>
                                  <p:childTnLst>
                                    <p:set>
                                      <p:cBhvr>
                                        <p:cTn id="433" dur="1" fill="hold">
                                          <p:stCondLst>
                                            <p:cond delay="0"/>
                                          </p:stCondLst>
                                        </p:cTn>
                                        <p:tgtEl>
                                          <p:spTgt spid="71"/>
                                        </p:tgtEl>
                                        <p:attrNameLst>
                                          <p:attrName>style.visibility</p:attrName>
                                        </p:attrNameLst>
                                      </p:cBhvr>
                                      <p:to>
                                        <p:strVal val="visible"/>
                                      </p:to>
                                    </p:set>
                                    <p:anim calcmode="lin" valueType="num">
                                      <p:cBhvr>
                                        <p:cTn id="434" dur="100" fill="hold"/>
                                        <p:tgtEl>
                                          <p:spTgt spid="71"/>
                                        </p:tgtEl>
                                        <p:attrNameLst>
                                          <p:attrName>ppt_w</p:attrName>
                                        </p:attrNameLst>
                                      </p:cBhvr>
                                      <p:tavLst>
                                        <p:tav tm="0">
                                          <p:val>
                                            <p:fltVal val="0"/>
                                          </p:val>
                                        </p:tav>
                                        <p:tav tm="100000">
                                          <p:val>
                                            <p:strVal val="#ppt_w"/>
                                          </p:val>
                                        </p:tav>
                                      </p:tavLst>
                                    </p:anim>
                                    <p:anim calcmode="lin" valueType="num">
                                      <p:cBhvr>
                                        <p:cTn id="435" dur="100" fill="hold"/>
                                        <p:tgtEl>
                                          <p:spTgt spid="71"/>
                                        </p:tgtEl>
                                        <p:attrNameLst>
                                          <p:attrName>ppt_h</p:attrName>
                                        </p:attrNameLst>
                                      </p:cBhvr>
                                      <p:tavLst>
                                        <p:tav tm="0">
                                          <p:val>
                                            <p:fltVal val="0"/>
                                          </p:val>
                                        </p:tav>
                                        <p:tav tm="100000">
                                          <p:val>
                                            <p:strVal val="#ppt_h"/>
                                          </p:val>
                                        </p:tav>
                                      </p:tavLst>
                                    </p:anim>
                                    <p:anim calcmode="lin" valueType="num">
                                      <p:cBhvr>
                                        <p:cTn id="436" dur="100" fill="hold"/>
                                        <p:tgtEl>
                                          <p:spTgt spid="71"/>
                                        </p:tgtEl>
                                        <p:attrNameLst>
                                          <p:attrName>style.rotation</p:attrName>
                                        </p:attrNameLst>
                                      </p:cBhvr>
                                      <p:tavLst>
                                        <p:tav tm="0">
                                          <p:val>
                                            <p:fltVal val="90"/>
                                          </p:val>
                                        </p:tav>
                                        <p:tav tm="100000">
                                          <p:val>
                                            <p:fltVal val="0"/>
                                          </p:val>
                                        </p:tav>
                                      </p:tavLst>
                                    </p:anim>
                                    <p:animEffect transition="in" filter="fade">
                                      <p:cBhvr>
                                        <p:cTn id="437" dur="100"/>
                                        <p:tgtEl>
                                          <p:spTgt spid="71"/>
                                        </p:tgtEl>
                                      </p:cBhvr>
                                    </p:animEffect>
                                  </p:childTnLst>
                                </p:cTn>
                              </p:par>
                            </p:childTnLst>
                          </p:cTn>
                        </p:par>
                        <p:par>
                          <p:cTn id="438" fill="hold">
                            <p:stCondLst>
                              <p:cond delay="6200"/>
                            </p:stCondLst>
                            <p:childTnLst>
                              <p:par>
                                <p:cTn id="439" presetID="31" presetClass="entr" presetSubtype="0" fill="hold" nodeType="afterEffect">
                                  <p:stCondLst>
                                    <p:cond delay="0"/>
                                  </p:stCondLst>
                                  <p:childTnLst>
                                    <p:set>
                                      <p:cBhvr>
                                        <p:cTn id="440" dur="1" fill="hold">
                                          <p:stCondLst>
                                            <p:cond delay="0"/>
                                          </p:stCondLst>
                                        </p:cTn>
                                        <p:tgtEl>
                                          <p:spTgt spid="75"/>
                                        </p:tgtEl>
                                        <p:attrNameLst>
                                          <p:attrName>style.visibility</p:attrName>
                                        </p:attrNameLst>
                                      </p:cBhvr>
                                      <p:to>
                                        <p:strVal val="visible"/>
                                      </p:to>
                                    </p:set>
                                    <p:anim calcmode="lin" valueType="num">
                                      <p:cBhvr>
                                        <p:cTn id="441" dur="100" fill="hold"/>
                                        <p:tgtEl>
                                          <p:spTgt spid="75"/>
                                        </p:tgtEl>
                                        <p:attrNameLst>
                                          <p:attrName>ppt_w</p:attrName>
                                        </p:attrNameLst>
                                      </p:cBhvr>
                                      <p:tavLst>
                                        <p:tav tm="0">
                                          <p:val>
                                            <p:fltVal val="0"/>
                                          </p:val>
                                        </p:tav>
                                        <p:tav tm="100000">
                                          <p:val>
                                            <p:strVal val="#ppt_w"/>
                                          </p:val>
                                        </p:tav>
                                      </p:tavLst>
                                    </p:anim>
                                    <p:anim calcmode="lin" valueType="num">
                                      <p:cBhvr>
                                        <p:cTn id="442" dur="100" fill="hold"/>
                                        <p:tgtEl>
                                          <p:spTgt spid="75"/>
                                        </p:tgtEl>
                                        <p:attrNameLst>
                                          <p:attrName>ppt_h</p:attrName>
                                        </p:attrNameLst>
                                      </p:cBhvr>
                                      <p:tavLst>
                                        <p:tav tm="0">
                                          <p:val>
                                            <p:fltVal val="0"/>
                                          </p:val>
                                        </p:tav>
                                        <p:tav tm="100000">
                                          <p:val>
                                            <p:strVal val="#ppt_h"/>
                                          </p:val>
                                        </p:tav>
                                      </p:tavLst>
                                    </p:anim>
                                    <p:anim calcmode="lin" valueType="num">
                                      <p:cBhvr>
                                        <p:cTn id="443" dur="100" fill="hold"/>
                                        <p:tgtEl>
                                          <p:spTgt spid="75"/>
                                        </p:tgtEl>
                                        <p:attrNameLst>
                                          <p:attrName>style.rotation</p:attrName>
                                        </p:attrNameLst>
                                      </p:cBhvr>
                                      <p:tavLst>
                                        <p:tav tm="0">
                                          <p:val>
                                            <p:fltVal val="90"/>
                                          </p:val>
                                        </p:tav>
                                        <p:tav tm="100000">
                                          <p:val>
                                            <p:fltVal val="0"/>
                                          </p:val>
                                        </p:tav>
                                      </p:tavLst>
                                    </p:anim>
                                    <p:animEffect transition="in" filter="fade">
                                      <p:cBhvr>
                                        <p:cTn id="444" dur="100"/>
                                        <p:tgtEl>
                                          <p:spTgt spid="75"/>
                                        </p:tgtEl>
                                      </p:cBhvr>
                                    </p:animEffect>
                                  </p:childTnLst>
                                </p:cTn>
                              </p:par>
                            </p:childTnLst>
                          </p:cTn>
                        </p:par>
                        <p:par>
                          <p:cTn id="445" fill="hold">
                            <p:stCondLst>
                              <p:cond delay="6300"/>
                            </p:stCondLst>
                            <p:childTnLst>
                              <p:par>
                                <p:cTn id="446" presetID="31" presetClass="entr" presetSubtype="0" fill="hold" nodeType="afterEffect">
                                  <p:stCondLst>
                                    <p:cond delay="0"/>
                                  </p:stCondLst>
                                  <p:childTnLst>
                                    <p:set>
                                      <p:cBhvr>
                                        <p:cTn id="447" dur="1" fill="hold">
                                          <p:stCondLst>
                                            <p:cond delay="0"/>
                                          </p:stCondLst>
                                        </p:cTn>
                                        <p:tgtEl>
                                          <p:spTgt spid="76"/>
                                        </p:tgtEl>
                                        <p:attrNameLst>
                                          <p:attrName>style.visibility</p:attrName>
                                        </p:attrNameLst>
                                      </p:cBhvr>
                                      <p:to>
                                        <p:strVal val="visible"/>
                                      </p:to>
                                    </p:set>
                                    <p:anim calcmode="lin" valueType="num">
                                      <p:cBhvr>
                                        <p:cTn id="448" dur="100" fill="hold"/>
                                        <p:tgtEl>
                                          <p:spTgt spid="76"/>
                                        </p:tgtEl>
                                        <p:attrNameLst>
                                          <p:attrName>ppt_w</p:attrName>
                                        </p:attrNameLst>
                                      </p:cBhvr>
                                      <p:tavLst>
                                        <p:tav tm="0">
                                          <p:val>
                                            <p:fltVal val="0"/>
                                          </p:val>
                                        </p:tav>
                                        <p:tav tm="100000">
                                          <p:val>
                                            <p:strVal val="#ppt_w"/>
                                          </p:val>
                                        </p:tav>
                                      </p:tavLst>
                                    </p:anim>
                                    <p:anim calcmode="lin" valueType="num">
                                      <p:cBhvr>
                                        <p:cTn id="449" dur="100" fill="hold"/>
                                        <p:tgtEl>
                                          <p:spTgt spid="76"/>
                                        </p:tgtEl>
                                        <p:attrNameLst>
                                          <p:attrName>ppt_h</p:attrName>
                                        </p:attrNameLst>
                                      </p:cBhvr>
                                      <p:tavLst>
                                        <p:tav tm="0">
                                          <p:val>
                                            <p:fltVal val="0"/>
                                          </p:val>
                                        </p:tav>
                                        <p:tav tm="100000">
                                          <p:val>
                                            <p:strVal val="#ppt_h"/>
                                          </p:val>
                                        </p:tav>
                                      </p:tavLst>
                                    </p:anim>
                                    <p:anim calcmode="lin" valueType="num">
                                      <p:cBhvr>
                                        <p:cTn id="450" dur="100" fill="hold"/>
                                        <p:tgtEl>
                                          <p:spTgt spid="76"/>
                                        </p:tgtEl>
                                        <p:attrNameLst>
                                          <p:attrName>style.rotation</p:attrName>
                                        </p:attrNameLst>
                                      </p:cBhvr>
                                      <p:tavLst>
                                        <p:tav tm="0">
                                          <p:val>
                                            <p:fltVal val="90"/>
                                          </p:val>
                                        </p:tav>
                                        <p:tav tm="100000">
                                          <p:val>
                                            <p:fltVal val="0"/>
                                          </p:val>
                                        </p:tav>
                                      </p:tavLst>
                                    </p:anim>
                                    <p:animEffect transition="in" filter="fade">
                                      <p:cBhvr>
                                        <p:cTn id="451" dur="100"/>
                                        <p:tgtEl>
                                          <p:spTgt spid="76"/>
                                        </p:tgtEl>
                                      </p:cBhvr>
                                    </p:animEffect>
                                  </p:childTnLst>
                                </p:cTn>
                              </p:par>
                            </p:childTnLst>
                          </p:cTn>
                        </p:par>
                      </p:childTnLst>
                    </p:cTn>
                  </p:par>
                  <p:par>
                    <p:cTn id="452" fill="hold">
                      <p:stCondLst>
                        <p:cond delay="indefinite"/>
                      </p:stCondLst>
                      <p:childTnLst>
                        <p:par>
                          <p:cTn id="453" fill="hold">
                            <p:stCondLst>
                              <p:cond delay="0"/>
                            </p:stCondLst>
                            <p:childTnLst>
                              <p:par>
                                <p:cTn id="454" presetID="1" presetClass="entr" presetSubtype="0" fill="hold" nodeType="clickEffect">
                                  <p:stCondLst>
                                    <p:cond delay="0"/>
                                  </p:stCondLst>
                                  <p:childTnLst>
                                    <p:set>
                                      <p:cBhvr>
                                        <p:cTn id="45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hart 38"/>
          <p:cNvGraphicFramePr/>
          <p:nvPr>
            <p:extLst>
              <p:ext uri="{D42A27DB-BD31-4B8C-83A1-F6EECF244321}">
                <p14:modId xmlns:p14="http://schemas.microsoft.com/office/powerpoint/2010/main" val="25828557"/>
              </p:ext>
            </p:extLst>
          </p:nvPr>
        </p:nvGraphicFramePr>
        <p:xfrm>
          <a:off x="38380" y="1672389"/>
          <a:ext cx="5847348" cy="4090737"/>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p:cNvPicPr>
            <a:picLocks noChangeAspect="1"/>
          </p:cNvPicPr>
          <p:nvPr/>
        </p:nvPicPr>
        <p:blipFill rotWithShape="1">
          <a:blip r:embed="rId4"/>
          <a:srcRect t="95762"/>
          <a:stretch/>
        </p:blipFill>
        <p:spPr>
          <a:xfrm>
            <a:off x="12905516" y="6128969"/>
            <a:ext cx="3359187" cy="283179"/>
          </a:xfrm>
          <a:prstGeom prst="rect">
            <a:avLst/>
          </a:prstGeom>
        </p:spPr>
      </p:pic>
      <p:sp>
        <p:nvSpPr>
          <p:cNvPr id="18" name="TextBox 17"/>
          <p:cNvSpPr txBox="1"/>
          <p:nvPr/>
        </p:nvSpPr>
        <p:spPr>
          <a:xfrm>
            <a:off x="-92597" y="243457"/>
            <a:ext cx="11956648" cy="784830"/>
          </a:xfrm>
          <a:prstGeom prst="rect">
            <a:avLst/>
          </a:prstGeom>
          <a:noFill/>
        </p:spPr>
        <p:txBody>
          <a:bodyPr wrap="square" rtlCol="0">
            <a:spAutoFit/>
          </a:bodyPr>
          <a:lstStyle/>
          <a:p>
            <a:pPr algn="ctr"/>
            <a:r>
              <a:rPr lang="en-GB" sz="4500" dirty="0" smtClean="0"/>
              <a:t>Water quality in Sub-Saharan Africa</a:t>
            </a:r>
            <a:endParaRPr lang="en-GB" sz="4500" dirty="0"/>
          </a:p>
        </p:txBody>
      </p:sp>
      <p:sp>
        <p:nvSpPr>
          <p:cNvPr id="19" name="TextBox 18"/>
          <p:cNvSpPr txBox="1"/>
          <p:nvPr/>
        </p:nvSpPr>
        <p:spPr>
          <a:xfrm>
            <a:off x="12563759" y="3484417"/>
            <a:ext cx="6970143" cy="3277820"/>
          </a:xfrm>
          <a:prstGeom prst="rect">
            <a:avLst/>
          </a:prstGeom>
          <a:noFill/>
        </p:spPr>
        <p:txBody>
          <a:bodyPr wrap="square" rtlCol="0">
            <a:spAutoFit/>
          </a:bodyPr>
          <a:lstStyle/>
          <a:p>
            <a:r>
              <a:rPr lang="en-GB" sz="3000" dirty="0" smtClean="0"/>
              <a:t>By 2015:</a:t>
            </a:r>
          </a:p>
          <a:p>
            <a:endParaRPr lang="en-GB" sz="900" dirty="0" smtClean="0"/>
          </a:p>
          <a:p>
            <a:pPr marL="285750" indent="-285750">
              <a:buFont typeface="Arial" panose="020B0604020202020204" pitchFamily="34" charset="0"/>
              <a:buChar char="•"/>
            </a:pPr>
            <a:r>
              <a:rPr lang="en-GB" sz="3000" dirty="0" smtClean="0"/>
              <a:t>68% of the population had access to an improved water source</a:t>
            </a:r>
          </a:p>
          <a:p>
            <a:pPr marL="285750" indent="-285750">
              <a:buFont typeface="Arial" panose="020B0604020202020204" pitchFamily="34" charset="0"/>
              <a:buChar char="•"/>
            </a:pPr>
            <a:endParaRPr lang="en-GB" sz="900" dirty="0" smtClean="0"/>
          </a:p>
          <a:p>
            <a:pPr marL="285750" indent="-285750">
              <a:buFont typeface="Arial" panose="020B0604020202020204" pitchFamily="34" charset="0"/>
              <a:buChar char="•"/>
            </a:pPr>
            <a:r>
              <a:rPr lang="en-GB" sz="3000" dirty="0" smtClean="0"/>
              <a:t>30% of the population had access to improved sanitation facilities </a:t>
            </a:r>
          </a:p>
          <a:p>
            <a:pPr marL="285750" indent="-285750">
              <a:buFont typeface="Arial" panose="020B0604020202020204" pitchFamily="34" charset="0"/>
              <a:buChar char="•"/>
            </a:pPr>
            <a:endParaRPr lang="en-GB" sz="3000" dirty="0" smtClean="0"/>
          </a:p>
          <a:p>
            <a:pPr marL="285750" indent="-285750">
              <a:buFont typeface="Arial" panose="020B0604020202020204" pitchFamily="34" charset="0"/>
              <a:buChar char="•"/>
            </a:pPr>
            <a:endParaRPr lang="en-GB" sz="900" dirty="0" smtClean="0"/>
          </a:p>
        </p:txBody>
      </p:sp>
      <p:grpSp>
        <p:nvGrpSpPr>
          <p:cNvPr id="11" name="Group 10"/>
          <p:cNvGrpSpPr/>
          <p:nvPr/>
        </p:nvGrpSpPr>
        <p:grpSpPr>
          <a:xfrm>
            <a:off x="7736305" y="6270559"/>
            <a:ext cx="4455695" cy="587441"/>
            <a:chOff x="228600" y="5944244"/>
            <a:chExt cx="6100011" cy="804228"/>
          </a:xfrm>
        </p:grpSpPr>
        <p:sp>
          <p:nvSpPr>
            <p:cNvPr id="12" name="Rectangle 11"/>
            <p:cNvSpPr/>
            <p:nvPr/>
          </p:nvSpPr>
          <p:spPr>
            <a:xfrm>
              <a:off x="228600" y="5944244"/>
              <a:ext cx="6100011" cy="804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p:cNvGrpSpPr/>
            <p:nvPr/>
          </p:nvGrpSpPr>
          <p:grpSpPr>
            <a:xfrm>
              <a:off x="312821" y="5974608"/>
              <a:ext cx="5931569" cy="773864"/>
              <a:chOff x="6208295" y="5906835"/>
              <a:chExt cx="5931569" cy="773864"/>
            </a:xfrm>
            <a:solidFill>
              <a:schemeClr val="bg1"/>
            </a:solidFill>
          </p:grpSpPr>
          <p:pic>
            <p:nvPicPr>
              <p:cNvPr id="20" name="Picture 19"/>
              <p:cNvPicPr/>
              <p:nvPr/>
            </p:nvPicPr>
            <p:blipFill rotWithShape="1">
              <a:blip r:embed="rId5" cstate="print">
                <a:extLst>
                  <a:ext uri="{28A0092B-C50C-407E-A947-70E740481C1C}">
                    <a14:useLocalDpi xmlns:a14="http://schemas.microsoft.com/office/drawing/2010/main" val="0"/>
                  </a:ext>
                </a:extLst>
              </a:blip>
              <a:srcRect t="23943" r="15491" b="22704"/>
              <a:stretch/>
            </p:blipFill>
            <p:spPr>
              <a:xfrm>
                <a:off x="10625406" y="5984111"/>
                <a:ext cx="1514458" cy="56548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1" name="Picture 20"/>
              <p:cNvPicPr/>
              <p:nvPr/>
            </p:nvPicPr>
            <p:blipFill rotWithShape="1">
              <a:blip r:embed="rId6" cstate="print">
                <a:extLst>
                  <a:ext uri="{28A0092B-C50C-407E-A947-70E740481C1C}">
                    <a14:useLocalDpi xmlns:a14="http://schemas.microsoft.com/office/drawing/2010/main" val="0"/>
                  </a:ext>
                </a:extLst>
              </a:blip>
              <a:srcRect b="15866"/>
              <a:stretch/>
            </p:blipFill>
            <p:spPr>
              <a:xfrm>
                <a:off x="9485439" y="5906835"/>
                <a:ext cx="1454789" cy="743500"/>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2" name="Picture 21"/>
              <p:cNvPicPr/>
              <p:nvPr/>
            </p:nvPicPr>
            <p:blipFill rotWithShape="1">
              <a:blip r:embed="rId7" cstate="print">
                <a:extLst>
                  <a:ext uri="{28A0092B-C50C-407E-A947-70E740481C1C}">
                    <a14:useLocalDpi xmlns:a14="http://schemas.microsoft.com/office/drawing/2010/main" val="0"/>
                  </a:ext>
                </a:extLst>
              </a:blip>
              <a:srcRect l="28187" r="29026"/>
              <a:stretch/>
            </p:blipFill>
            <p:spPr>
              <a:xfrm>
                <a:off x="8674262" y="5906835"/>
                <a:ext cx="690702" cy="77386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3" name="Picture 22"/>
              <p:cNvPicPr/>
              <p:nvPr/>
            </p:nvPicPr>
            <p:blipFill rotWithShape="1">
              <a:blip r:embed="rId8" cstate="print">
                <a:extLst>
                  <a:ext uri="{28A0092B-C50C-407E-A947-70E740481C1C}">
                    <a14:useLocalDpi xmlns:a14="http://schemas.microsoft.com/office/drawing/2010/main" val="0"/>
                  </a:ext>
                </a:extLst>
              </a:blip>
              <a:srcRect l="7102" r="12211"/>
              <a:stretch/>
            </p:blipFill>
            <p:spPr>
              <a:xfrm>
                <a:off x="7075716" y="5906835"/>
                <a:ext cx="1478071" cy="713136"/>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08295" y="5906835"/>
                <a:ext cx="746946" cy="720547"/>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grpSp>
      </p:grpSp>
      <p:sp>
        <p:nvSpPr>
          <p:cNvPr id="2" name="Rectangle 1"/>
          <p:cNvSpPr/>
          <p:nvPr/>
        </p:nvSpPr>
        <p:spPr>
          <a:xfrm>
            <a:off x="12563759" y="1549564"/>
            <a:ext cx="10602410" cy="1015663"/>
          </a:xfrm>
          <a:prstGeom prst="rect">
            <a:avLst/>
          </a:prstGeom>
        </p:spPr>
        <p:txBody>
          <a:bodyPr wrap="square">
            <a:spAutoFit/>
          </a:bodyPr>
          <a:lstStyle/>
          <a:p>
            <a:r>
              <a:rPr lang="en-GB" sz="3000" dirty="0" smtClean="0"/>
              <a:t>Sub-Saharan Africa </a:t>
            </a:r>
            <a:r>
              <a:rPr lang="en-GB" sz="3000" b="1" i="1" u="sng" dirty="0" smtClean="0"/>
              <a:t>failed</a:t>
            </a:r>
            <a:r>
              <a:rPr lang="en-GB" sz="3000" dirty="0" smtClean="0"/>
              <a:t> </a:t>
            </a:r>
            <a:r>
              <a:rPr lang="en-GB" sz="3000" dirty="0"/>
              <a:t>to meet the </a:t>
            </a:r>
            <a:r>
              <a:rPr lang="en-GB" sz="3000" dirty="0" smtClean="0"/>
              <a:t>millennium development </a:t>
            </a:r>
            <a:r>
              <a:rPr lang="en-GB" sz="3000" dirty="0"/>
              <a:t>goals targets</a:t>
            </a:r>
          </a:p>
        </p:txBody>
      </p:sp>
      <p:graphicFrame>
        <p:nvGraphicFramePr>
          <p:cNvPr id="10" name="Chart 9"/>
          <p:cNvGraphicFramePr/>
          <p:nvPr>
            <p:extLst>
              <p:ext uri="{D42A27DB-BD31-4B8C-83A1-F6EECF244321}">
                <p14:modId xmlns:p14="http://schemas.microsoft.com/office/powerpoint/2010/main" val="4095694825"/>
              </p:ext>
            </p:extLst>
          </p:nvPr>
        </p:nvGraphicFramePr>
        <p:xfrm>
          <a:off x="764592" y="7214694"/>
          <a:ext cx="6023201" cy="430730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0" name="Chart 29"/>
          <p:cNvGraphicFramePr/>
          <p:nvPr>
            <p:extLst>
              <p:ext uri="{D42A27DB-BD31-4B8C-83A1-F6EECF244321}">
                <p14:modId xmlns:p14="http://schemas.microsoft.com/office/powerpoint/2010/main" val="2556609106"/>
              </p:ext>
            </p:extLst>
          </p:nvPr>
        </p:nvGraphicFramePr>
        <p:xfrm>
          <a:off x="3761959" y="1680708"/>
          <a:ext cx="7465593" cy="4138864"/>
        </p:xfrm>
        <a:graphic>
          <a:graphicData uri="http://schemas.openxmlformats.org/drawingml/2006/chart">
            <c:chart xmlns:c="http://schemas.openxmlformats.org/drawingml/2006/chart" xmlns:r="http://schemas.openxmlformats.org/officeDocument/2006/relationships" r:id="rId11"/>
          </a:graphicData>
        </a:graphic>
      </p:graphicFrame>
      <p:pic>
        <p:nvPicPr>
          <p:cNvPr id="31" name="Picture 30"/>
          <p:cNvPicPr>
            <a:picLocks noChangeAspect="1"/>
          </p:cNvPicPr>
          <p:nvPr/>
        </p:nvPicPr>
        <p:blipFill>
          <a:blip r:embed="rId12"/>
          <a:stretch>
            <a:fillRect/>
          </a:stretch>
        </p:blipFill>
        <p:spPr>
          <a:xfrm>
            <a:off x="6233423" y="2625387"/>
            <a:ext cx="2721207" cy="2716356"/>
          </a:xfrm>
          <a:prstGeom prst="ellipse">
            <a:avLst/>
          </a:prstGeom>
          <a:ln>
            <a:noFill/>
          </a:ln>
          <a:effectLst>
            <a:softEdge rad="112500"/>
          </a:effectLst>
        </p:spPr>
      </p:pic>
      <p:sp>
        <p:nvSpPr>
          <p:cNvPr id="32" name="Rectangle 31"/>
          <p:cNvSpPr/>
          <p:nvPr/>
        </p:nvSpPr>
        <p:spPr>
          <a:xfrm>
            <a:off x="38380" y="6585483"/>
            <a:ext cx="2040943" cy="215444"/>
          </a:xfrm>
          <a:prstGeom prst="rect">
            <a:avLst/>
          </a:prstGeom>
        </p:spPr>
        <p:txBody>
          <a:bodyPr wrap="none">
            <a:spAutoFit/>
          </a:bodyPr>
          <a:lstStyle/>
          <a:p>
            <a:r>
              <a:rPr lang="en-GB" sz="800" dirty="0">
                <a:hlinkClick r:id="rId13"/>
              </a:rPr>
              <a:t>http://</a:t>
            </a:r>
            <a:r>
              <a:rPr lang="en-GB" sz="800" dirty="0" smtClean="0">
                <a:hlinkClick r:id="rId13"/>
              </a:rPr>
              <a:t>imgarcade.com/pit-latrine.html</a:t>
            </a:r>
            <a:r>
              <a:rPr lang="en-GB" sz="800" dirty="0" smtClean="0"/>
              <a:t> </a:t>
            </a:r>
            <a:endParaRPr lang="en-GB" sz="800" dirty="0"/>
          </a:p>
        </p:txBody>
      </p:sp>
      <p:pic>
        <p:nvPicPr>
          <p:cNvPr id="34" name="Picture 3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7408" y="2657560"/>
            <a:ext cx="2629291" cy="2560326"/>
          </a:xfrm>
          <a:prstGeom prst="ellipse">
            <a:avLst/>
          </a:prstGeom>
          <a:ln>
            <a:noFill/>
          </a:ln>
          <a:effectLst>
            <a:softEdge rad="112500"/>
          </a:effectLst>
        </p:spPr>
      </p:pic>
      <p:sp>
        <p:nvSpPr>
          <p:cNvPr id="40" name="TextBox 39"/>
          <p:cNvSpPr txBox="1"/>
          <p:nvPr/>
        </p:nvSpPr>
        <p:spPr>
          <a:xfrm>
            <a:off x="4722450" y="5564354"/>
            <a:ext cx="1537600" cy="784830"/>
          </a:xfrm>
          <a:prstGeom prst="rect">
            <a:avLst/>
          </a:prstGeom>
          <a:noFill/>
        </p:spPr>
        <p:txBody>
          <a:bodyPr wrap="none" rtlCol="0">
            <a:spAutoFit/>
          </a:bodyPr>
          <a:lstStyle/>
          <a:p>
            <a:r>
              <a:rPr lang="en-GB" sz="4500" b="1" dirty="0" smtClean="0"/>
              <a:t>1990</a:t>
            </a:r>
            <a:endParaRPr lang="en-GB" sz="4500" b="1" dirty="0"/>
          </a:p>
        </p:txBody>
      </p:sp>
      <p:graphicFrame>
        <p:nvGraphicFramePr>
          <p:cNvPr id="41" name="Chart 40"/>
          <p:cNvGraphicFramePr/>
          <p:nvPr>
            <p:extLst>
              <p:ext uri="{D42A27DB-BD31-4B8C-83A1-F6EECF244321}">
                <p14:modId xmlns:p14="http://schemas.microsoft.com/office/powerpoint/2010/main" val="701084849"/>
              </p:ext>
            </p:extLst>
          </p:nvPr>
        </p:nvGraphicFramePr>
        <p:xfrm>
          <a:off x="3761958" y="1700667"/>
          <a:ext cx="7465593" cy="4138864"/>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42" name="Chart 41"/>
          <p:cNvGraphicFramePr/>
          <p:nvPr>
            <p:extLst>
              <p:ext uri="{D42A27DB-BD31-4B8C-83A1-F6EECF244321}">
                <p14:modId xmlns:p14="http://schemas.microsoft.com/office/powerpoint/2010/main" val="2991717240"/>
              </p:ext>
            </p:extLst>
          </p:nvPr>
        </p:nvGraphicFramePr>
        <p:xfrm>
          <a:off x="156410" y="2045368"/>
          <a:ext cx="5613171" cy="3737717"/>
        </p:xfrm>
        <a:graphic>
          <a:graphicData uri="http://schemas.openxmlformats.org/drawingml/2006/chart">
            <c:chart xmlns:c="http://schemas.openxmlformats.org/drawingml/2006/chart" xmlns:r="http://schemas.openxmlformats.org/officeDocument/2006/relationships" r:id="rId16"/>
          </a:graphicData>
        </a:graphic>
      </p:graphicFrame>
      <p:sp>
        <p:nvSpPr>
          <p:cNvPr id="43" name="TextBox 42"/>
          <p:cNvSpPr txBox="1"/>
          <p:nvPr/>
        </p:nvSpPr>
        <p:spPr>
          <a:xfrm>
            <a:off x="4733328" y="5578465"/>
            <a:ext cx="1537600" cy="784830"/>
          </a:xfrm>
          <a:prstGeom prst="rect">
            <a:avLst/>
          </a:prstGeom>
          <a:solidFill>
            <a:schemeClr val="bg1"/>
          </a:solidFill>
        </p:spPr>
        <p:txBody>
          <a:bodyPr wrap="none" rtlCol="0">
            <a:spAutoFit/>
          </a:bodyPr>
          <a:lstStyle/>
          <a:p>
            <a:r>
              <a:rPr lang="en-GB" sz="4500" b="1" dirty="0" smtClean="0"/>
              <a:t>2015</a:t>
            </a:r>
            <a:endParaRPr lang="en-GB" sz="4500" b="1" dirty="0"/>
          </a:p>
        </p:txBody>
      </p:sp>
    </p:spTree>
    <p:extLst>
      <p:ext uri="{BB962C8B-B14F-4D97-AF65-F5344CB8AC3E}">
        <p14:creationId xmlns:p14="http://schemas.microsoft.com/office/powerpoint/2010/main" val="23651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1" grpId="0">
        <p:bldAsOne/>
      </p:bldGraphic>
      <p:bldGraphic spid="42" grpId="0">
        <p:bldAsOne/>
      </p:bldGraphic>
      <p:bldP spid="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W:\Teams\GS\HiddenCrisis_Consortium\Data\GIS\Case study countries\Malawi\survey1.tif"/>
          <p:cNvPicPr/>
          <p:nvPr/>
        </p:nvPicPr>
        <p:blipFill rotWithShape="1">
          <a:blip r:embed="rId3">
            <a:extLst>
              <a:ext uri="{28A0092B-C50C-407E-A947-70E740481C1C}">
                <a14:useLocalDpi xmlns:a14="http://schemas.microsoft.com/office/drawing/2010/main" val="0"/>
              </a:ext>
            </a:extLst>
          </a:blip>
          <a:srcRect l="13703" t="8327" r="49794" b="7693"/>
          <a:stretch/>
        </p:blipFill>
        <p:spPr bwMode="auto">
          <a:xfrm>
            <a:off x="367916" y="744686"/>
            <a:ext cx="4667841" cy="6091135"/>
          </a:xfrm>
          <a:prstGeom prst="rect">
            <a:avLst/>
          </a:prstGeom>
          <a:noFill/>
          <a:ln>
            <a:noFill/>
          </a:ln>
          <a:extLst>
            <a:ext uri="{53640926-AAD7-44D8-BBD7-CCE9431645EC}">
              <a14:shadowObscured xmlns:a14="http://schemas.microsoft.com/office/drawing/2010/main"/>
            </a:ext>
          </a:extLst>
        </p:spPr>
      </p:pic>
      <p:sp>
        <p:nvSpPr>
          <p:cNvPr id="6" name="Title 1"/>
          <p:cNvSpPr>
            <a:spLocks noGrp="1"/>
          </p:cNvSpPr>
          <p:nvPr>
            <p:ph type="title"/>
          </p:nvPr>
        </p:nvSpPr>
        <p:spPr>
          <a:xfrm>
            <a:off x="2132418" y="62397"/>
            <a:ext cx="6838825" cy="925897"/>
          </a:xfrm>
        </p:spPr>
        <p:txBody>
          <a:bodyPr>
            <a:noAutofit/>
          </a:bodyPr>
          <a:lstStyle/>
          <a:p>
            <a:pPr algn="ctr"/>
            <a:r>
              <a:rPr lang="en-GB" sz="4500" dirty="0" smtClean="0">
                <a:solidFill>
                  <a:schemeClr val="tx1"/>
                </a:solidFill>
              </a:rPr>
              <a:t>Study Area – Rural Malawi</a:t>
            </a:r>
            <a:endParaRPr lang="en-GB" sz="4500" dirty="0">
              <a:solidFill>
                <a:schemeClr val="tx1"/>
              </a:solidFill>
            </a:endParaRPr>
          </a:p>
        </p:txBody>
      </p:sp>
      <p:grpSp>
        <p:nvGrpSpPr>
          <p:cNvPr id="14" name="Group 13"/>
          <p:cNvGrpSpPr/>
          <p:nvPr/>
        </p:nvGrpSpPr>
        <p:grpSpPr>
          <a:xfrm>
            <a:off x="7736305" y="6270559"/>
            <a:ext cx="4455695" cy="587441"/>
            <a:chOff x="228600" y="5944244"/>
            <a:chExt cx="6100011" cy="804228"/>
          </a:xfrm>
        </p:grpSpPr>
        <p:sp>
          <p:nvSpPr>
            <p:cNvPr id="15" name="Rectangle 14"/>
            <p:cNvSpPr/>
            <p:nvPr/>
          </p:nvSpPr>
          <p:spPr>
            <a:xfrm>
              <a:off x="228600" y="5944244"/>
              <a:ext cx="6100011" cy="804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p:cNvGrpSpPr/>
            <p:nvPr/>
          </p:nvGrpSpPr>
          <p:grpSpPr>
            <a:xfrm>
              <a:off x="312821" y="5974608"/>
              <a:ext cx="5931569" cy="773864"/>
              <a:chOff x="6208295" y="5906835"/>
              <a:chExt cx="5931569" cy="773864"/>
            </a:xfrm>
            <a:solidFill>
              <a:schemeClr val="bg1"/>
            </a:solidFill>
          </p:grpSpPr>
          <p:pic>
            <p:nvPicPr>
              <p:cNvPr id="17" name="Picture 16"/>
              <p:cNvPicPr/>
              <p:nvPr/>
            </p:nvPicPr>
            <p:blipFill rotWithShape="1">
              <a:blip r:embed="rId4" cstate="print">
                <a:extLst>
                  <a:ext uri="{28A0092B-C50C-407E-A947-70E740481C1C}">
                    <a14:useLocalDpi xmlns:a14="http://schemas.microsoft.com/office/drawing/2010/main" val="0"/>
                  </a:ext>
                </a:extLst>
              </a:blip>
              <a:srcRect t="23943" r="15491" b="22704"/>
              <a:stretch/>
            </p:blipFill>
            <p:spPr>
              <a:xfrm>
                <a:off x="10625406" y="5984111"/>
                <a:ext cx="1514458" cy="56548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8" name="Picture 17"/>
              <p:cNvPicPr/>
              <p:nvPr/>
            </p:nvPicPr>
            <p:blipFill rotWithShape="1">
              <a:blip r:embed="rId5" cstate="print">
                <a:extLst>
                  <a:ext uri="{28A0092B-C50C-407E-A947-70E740481C1C}">
                    <a14:useLocalDpi xmlns:a14="http://schemas.microsoft.com/office/drawing/2010/main" val="0"/>
                  </a:ext>
                </a:extLst>
              </a:blip>
              <a:srcRect b="15866"/>
              <a:stretch/>
            </p:blipFill>
            <p:spPr>
              <a:xfrm>
                <a:off x="9485439" y="5906835"/>
                <a:ext cx="1454789" cy="743500"/>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9" name="Picture 18"/>
              <p:cNvPicPr/>
              <p:nvPr/>
            </p:nvPicPr>
            <p:blipFill rotWithShape="1">
              <a:blip r:embed="rId6" cstate="print">
                <a:extLst>
                  <a:ext uri="{28A0092B-C50C-407E-A947-70E740481C1C}">
                    <a14:useLocalDpi xmlns:a14="http://schemas.microsoft.com/office/drawing/2010/main" val="0"/>
                  </a:ext>
                </a:extLst>
              </a:blip>
              <a:srcRect l="28187" r="29026"/>
              <a:stretch/>
            </p:blipFill>
            <p:spPr>
              <a:xfrm>
                <a:off x="8674262" y="5906835"/>
                <a:ext cx="690702" cy="77386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0" name="Picture 19"/>
              <p:cNvPicPr/>
              <p:nvPr/>
            </p:nvPicPr>
            <p:blipFill rotWithShape="1">
              <a:blip r:embed="rId7" cstate="print">
                <a:extLst>
                  <a:ext uri="{28A0092B-C50C-407E-A947-70E740481C1C}">
                    <a14:useLocalDpi xmlns:a14="http://schemas.microsoft.com/office/drawing/2010/main" val="0"/>
                  </a:ext>
                </a:extLst>
              </a:blip>
              <a:srcRect l="7102" r="12211"/>
              <a:stretch/>
            </p:blipFill>
            <p:spPr>
              <a:xfrm>
                <a:off x="7075716" y="5906835"/>
                <a:ext cx="1478071" cy="713136"/>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08295" y="5906835"/>
                <a:ext cx="746946" cy="720547"/>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grpSp>
      </p:grpSp>
      <p:sp>
        <p:nvSpPr>
          <p:cNvPr id="2" name="TextBox 1"/>
          <p:cNvSpPr txBox="1"/>
          <p:nvPr/>
        </p:nvSpPr>
        <p:spPr>
          <a:xfrm>
            <a:off x="6355019" y="1593199"/>
            <a:ext cx="4448654" cy="1200329"/>
          </a:xfrm>
          <a:prstGeom prst="rect">
            <a:avLst/>
          </a:prstGeom>
          <a:noFill/>
        </p:spPr>
        <p:txBody>
          <a:bodyPr wrap="none" rtlCol="0">
            <a:spAutoFit/>
          </a:bodyPr>
          <a:lstStyle/>
          <a:p>
            <a:r>
              <a:rPr lang="en-GB" sz="2400" b="1" u="sng" dirty="0" smtClean="0"/>
              <a:t>Dry season 2016</a:t>
            </a:r>
          </a:p>
          <a:p>
            <a:pPr marL="285750" indent="-285750">
              <a:buFont typeface="Arial" panose="020B0604020202020204" pitchFamily="34" charset="0"/>
              <a:buChar char="•"/>
            </a:pPr>
            <a:r>
              <a:rPr lang="en-GB" sz="2400" b="1" dirty="0" smtClean="0"/>
              <a:t>5 districts</a:t>
            </a:r>
          </a:p>
          <a:p>
            <a:pPr marL="285750" indent="-285750">
              <a:buFont typeface="Arial" panose="020B0604020202020204" pitchFamily="34" charset="0"/>
              <a:buChar char="•"/>
            </a:pPr>
            <a:r>
              <a:rPr lang="en-GB" sz="2400" b="1" dirty="0" smtClean="0"/>
              <a:t>182 drinking water sources</a:t>
            </a:r>
          </a:p>
        </p:txBody>
      </p:sp>
      <p:sp>
        <p:nvSpPr>
          <p:cNvPr id="3" name="TextBox 2"/>
          <p:cNvSpPr txBox="1"/>
          <p:nvPr/>
        </p:nvSpPr>
        <p:spPr>
          <a:xfrm>
            <a:off x="6355019" y="3583422"/>
            <a:ext cx="4267515" cy="1477328"/>
          </a:xfrm>
          <a:prstGeom prst="rect">
            <a:avLst/>
          </a:prstGeom>
          <a:noFill/>
        </p:spPr>
        <p:txBody>
          <a:bodyPr wrap="none" rtlCol="0">
            <a:spAutoFit/>
          </a:bodyPr>
          <a:lstStyle/>
          <a:p>
            <a:r>
              <a:rPr lang="en-GB" sz="2400" b="1" u="sng" dirty="0"/>
              <a:t>End of wet season 2017</a:t>
            </a:r>
          </a:p>
          <a:p>
            <a:pPr marL="285750" indent="-285750">
              <a:buFont typeface="Arial" panose="020B0604020202020204" pitchFamily="34" charset="0"/>
              <a:buChar char="•"/>
            </a:pPr>
            <a:r>
              <a:rPr lang="en-GB" sz="2400" b="1" dirty="0"/>
              <a:t>2 districts</a:t>
            </a:r>
          </a:p>
          <a:p>
            <a:pPr marL="285750" indent="-285750">
              <a:buFont typeface="Arial" panose="020B0604020202020204" pitchFamily="34" charset="0"/>
              <a:buChar char="•"/>
            </a:pPr>
            <a:r>
              <a:rPr lang="en-GB" sz="2400" b="1" dirty="0"/>
              <a:t>40 drinking water sources</a:t>
            </a:r>
          </a:p>
          <a:p>
            <a:endParaRPr lang="en-GB" dirty="0"/>
          </a:p>
        </p:txBody>
      </p:sp>
      <p:sp>
        <p:nvSpPr>
          <p:cNvPr id="4" name="Oval 3"/>
          <p:cNvSpPr/>
          <p:nvPr/>
        </p:nvSpPr>
        <p:spPr>
          <a:xfrm>
            <a:off x="2963119" y="4876053"/>
            <a:ext cx="636608" cy="54824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1743067" y="3923817"/>
            <a:ext cx="958769" cy="79653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3674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3912" t="7956" r="37005"/>
          <a:stretch/>
        </p:blipFill>
        <p:spPr>
          <a:xfrm>
            <a:off x="568618" y="2191467"/>
            <a:ext cx="5126221" cy="4180151"/>
          </a:xfrm>
          <a:prstGeom prst="rect">
            <a:avLst/>
          </a:prstGeom>
        </p:spPr>
      </p:pic>
      <p:sp>
        <p:nvSpPr>
          <p:cNvPr id="8" name="TextBox 7"/>
          <p:cNvSpPr txBox="1"/>
          <p:nvPr/>
        </p:nvSpPr>
        <p:spPr>
          <a:xfrm>
            <a:off x="1536298" y="1150735"/>
            <a:ext cx="8655284" cy="830997"/>
          </a:xfrm>
          <a:prstGeom prst="rect">
            <a:avLst/>
          </a:prstGeom>
          <a:noFill/>
        </p:spPr>
        <p:txBody>
          <a:bodyPr wrap="square" rtlCol="0">
            <a:spAutoFit/>
          </a:bodyPr>
          <a:lstStyle/>
          <a:p>
            <a:pPr algn="ctr"/>
            <a:r>
              <a:rPr lang="en-GB" sz="2400" b="1" u="sng" dirty="0" smtClean="0"/>
              <a:t>Emerging technology </a:t>
            </a:r>
          </a:p>
          <a:p>
            <a:pPr algn="ctr"/>
            <a:r>
              <a:rPr lang="en-GB" sz="2400" b="1" dirty="0" smtClean="0"/>
              <a:t>Fluorimeter measuring Tryptophan-like fluorescence</a:t>
            </a:r>
            <a:endParaRPr lang="en-GB" sz="2400" b="1" dirty="0"/>
          </a:p>
        </p:txBody>
      </p:sp>
      <p:sp>
        <p:nvSpPr>
          <p:cNvPr id="11" name="TextBox 10"/>
          <p:cNvSpPr txBox="1"/>
          <p:nvPr/>
        </p:nvSpPr>
        <p:spPr>
          <a:xfrm>
            <a:off x="1234674" y="140212"/>
            <a:ext cx="9177512" cy="784830"/>
          </a:xfrm>
          <a:prstGeom prst="rect">
            <a:avLst/>
          </a:prstGeom>
          <a:noFill/>
        </p:spPr>
        <p:txBody>
          <a:bodyPr wrap="none" rtlCol="0">
            <a:spAutoFit/>
          </a:bodyPr>
          <a:lstStyle/>
          <a:p>
            <a:r>
              <a:rPr lang="en-GB" sz="4500" dirty="0" smtClean="0">
                <a:latin typeface="+mj-lt"/>
              </a:rPr>
              <a:t>Detecting microbial contamination</a:t>
            </a:r>
            <a:endParaRPr lang="en-GB" sz="4500" dirty="0">
              <a:latin typeface="+mj-lt"/>
            </a:endParaRPr>
          </a:p>
        </p:txBody>
      </p:sp>
      <p:grpSp>
        <p:nvGrpSpPr>
          <p:cNvPr id="18" name="Group 17"/>
          <p:cNvGrpSpPr/>
          <p:nvPr/>
        </p:nvGrpSpPr>
        <p:grpSpPr>
          <a:xfrm>
            <a:off x="12838656" y="878060"/>
            <a:ext cx="3810787" cy="5392499"/>
            <a:chOff x="1051438" y="839859"/>
            <a:chExt cx="3810787" cy="5392499"/>
          </a:xfrm>
        </p:grpSpPr>
        <p:grpSp>
          <p:nvGrpSpPr>
            <p:cNvPr id="17" name="Group 16"/>
            <p:cNvGrpSpPr/>
            <p:nvPr/>
          </p:nvGrpSpPr>
          <p:grpSpPr>
            <a:xfrm>
              <a:off x="1051438" y="839859"/>
              <a:ext cx="3810787" cy="3284217"/>
              <a:chOff x="1051438" y="839859"/>
              <a:chExt cx="3810787" cy="3284217"/>
            </a:xfrm>
          </p:grpSpPr>
          <p:pic>
            <p:nvPicPr>
              <p:cNvPr id="4" name="Picture 3"/>
              <p:cNvPicPr>
                <a:picLocks noChangeAspect="1"/>
              </p:cNvPicPr>
              <p:nvPr/>
            </p:nvPicPr>
            <p:blipFill rotWithShape="1">
              <a:blip r:embed="rId4"/>
              <a:srcRect l="11936" t="13837" r="2665" b="1"/>
              <a:stretch/>
            </p:blipFill>
            <p:spPr>
              <a:xfrm>
                <a:off x="1176383" y="2004015"/>
                <a:ext cx="3489267" cy="2120061"/>
              </a:xfrm>
              <a:prstGeom prst="rect">
                <a:avLst/>
              </a:prstGeom>
            </p:spPr>
          </p:pic>
          <p:sp>
            <p:nvSpPr>
              <p:cNvPr id="7" name="TextBox 6"/>
              <p:cNvSpPr txBox="1"/>
              <p:nvPr/>
            </p:nvSpPr>
            <p:spPr>
              <a:xfrm>
                <a:off x="1051438" y="839859"/>
                <a:ext cx="3810787" cy="923330"/>
              </a:xfrm>
              <a:prstGeom prst="rect">
                <a:avLst/>
              </a:prstGeom>
              <a:noFill/>
            </p:spPr>
            <p:txBody>
              <a:bodyPr wrap="none" rtlCol="0">
                <a:spAutoFit/>
              </a:bodyPr>
              <a:lstStyle/>
              <a:p>
                <a:pPr algn="ctr"/>
                <a:r>
                  <a:rPr lang="en-GB" u="sng" dirty="0" smtClean="0"/>
                  <a:t>Established methods </a:t>
                </a:r>
              </a:p>
              <a:p>
                <a:pPr marL="342900" indent="-342900">
                  <a:buAutoNum type="arabicPeriod"/>
                </a:pPr>
                <a:r>
                  <a:rPr lang="en-GB" dirty="0" smtClean="0"/>
                  <a:t>Culturing thermotolerant coliforms</a:t>
                </a:r>
              </a:p>
              <a:p>
                <a:r>
                  <a:rPr lang="en-GB" dirty="0" smtClean="0"/>
                  <a:t>2. Testing presence of E. coli</a:t>
                </a:r>
              </a:p>
            </p:txBody>
          </p:sp>
        </p:grpSp>
        <p:pic>
          <p:nvPicPr>
            <p:cNvPr id="13" name="Picture 12" descr="F:\DCIM\128CANON\IMG_133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6383" y="4124076"/>
              <a:ext cx="3359676" cy="2108282"/>
            </a:xfrm>
            <a:prstGeom prst="rect">
              <a:avLst/>
            </a:prstGeom>
            <a:noFill/>
            <a:ln>
              <a:noFill/>
            </a:ln>
          </p:spPr>
        </p:pic>
      </p:grpSp>
      <p:grpSp>
        <p:nvGrpSpPr>
          <p:cNvPr id="19" name="Group 18"/>
          <p:cNvGrpSpPr/>
          <p:nvPr/>
        </p:nvGrpSpPr>
        <p:grpSpPr>
          <a:xfrm>
            <a:off x="7736305" y="6270559"/>
            <a:ext cx="4455695" cy="587441"/>
            <a:chOff x="228600" y="5944244"/>
            <a:chExt cx="6100011" cy="804228"/>
          </a:xfrm>
        </p:grpSpPr>
        <p:sp>
          <p:nvSpPr>
            <p:cNvPr id="20" name="Rectangle 19"/>
            <p:cNvSpPr/>
            <p:nvPr/>
          </p:nvSpPr>
          <p:spPr>
            <a:xfrm>
              <a:off x="228600" y="5944244"/>
              <a:ext cx="6100011" cy="804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p:cNvGrpSpPr/>
            <p:nvPr/>
          </p:nvGrpSpPr>
          <p:grpSpPr>
            <a:xfrm>
              <a:off x="312821" y="5974608"/>
              <a:ext cx="5931569" cy="773864"/>
              <a:chOff x="6208295" y="5906835"/>
              <a:chExt cx="5931569" cy="773864"/>
            </a:xfrm>
            <a:solidFill>
              <a:schemeClr val="bg1"/>
            </a:solidFill>
          </p:grpSpPr>
          <p:pic>
            <p:nvPicPr>
              <p:cNvPr id="22" name="Picture 21"/>
              <p:cNvPicPr/>
              <p:nvPr/>
            </p:nvPicPr>
            <p:blipFill rotWithShape="1">
              <a:blip r:embed="rId6" cstate="print">
                <a:extLst>
                  <a:ext uri="{28A0092B-C50C-407E-A947-70E740481C1C}">
                    <a14:useLocalDpi xmlns:a14="http://schemas.microsoft.com/office/drawing/2010/main" val="0"/>
                  </a:ext>
                </a:extLst>
              </a:blip>
              <a:srcRect t="23943" r="15491" b="22704"/>
              <a:stretch/>
            </p:blipFill>
            <p:spPr>
              <a:xfrm>
                <a:off x="10625406" y="5984111"/>
                <a:ext cx="1514458" cy="56548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3" name="Picture 22"/>
              <p:cNvPicPr/>
              <p:nvPr/>
            </p:nvPicPr>
            <p:blipFill rotWithShape="1">
              <a:blip r:embed="rId7" cstate="print">
                <a:extLst>
                  <a:ext uri="{28A0092B-C50C-407E-A947-70E740481C1C}">
                    <a14:useLocalDpi xmlns:a14="http://schemas.microsoft.com/office/drawing/2010/main" val="0"/>
                  </a:ext>
                </a:extLst>
              </a:blip>
              <a:srcRect b="15866"/>
              <a:stretch/>
            </p:blipFill>
            <p:spPr>
              <a:xfrm>
                <a:off x="9485439" y="5906835"/>
                <a:ext cx="1454789" cy="743500"/>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4" name="Picture 23"/>
              <p:cNvPicPr/>
              <p:nvPr/>
            </p:nvPicPr>
            <p:blipFill rotWithShape="1">
              <a:blip r:embed="rId8" cstate="print">
                <a:extLst>
                  <a:ext uri="{28A0092B-C50C-407E-A947-70E740481C1C}">
                    <a14:useLocalDpi xmlns:a14="http://schemas.microsoft.com/office/drawing/2010/main" val="0"/>
                  </a:ext>
                </a:extLst>
              </a:blip>
              <a:srcRect l="28187" r="29026"/>
              <a:stretch/>
            </p:blipFill>
            <p:spPr>
              <a:xfrm>
                <a:off x="8674262" y="5906835"/>
                <a:ext cx="690702" cy="77386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5" name="Picture 24"/>
              <p:cNvPicPr/>
              <p:nvPr/>
            </p:nvPicPr>
            <p:blipFill rotWithShape="1">
              <a:blip r:embed="rId9" cstate="print">
                <a:extLst>
                  <a:ext uri="{28A0092B-C50C-407E-A947-70E740481C1C}">
                    <a14:useLocalDpi xmlns:a14="http://schemas.microsoft.com/office/drawing/2010/main" val="0"/>
                  </a:ext>
                </a:extLst>
              </a:blip>
              <a:srcRect l="7102" r="12211"/>
              <a:stretch/>
            </p:blipFill>
            <p:spPr>
              <a:xfrm>
                <a:off x="7075716" y="5906835"/>
                <a:ext cx="1478071" cy="713136"/>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26" name="Picture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08295" y="5906835"/>
                <a:ext cx="746946" cy="720547"/>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grpSp>
      </p:grpSp>
      <p:pic>
        <p:nvPicPr>
          <p:cNvPr id="27" name="Picture 26"/>
          <p:cNvPicPr>
            <a:picLocks noChangeAspect="1"/>
          </p:cNvPicPr>
          <p:nvPr/>
        </p:nvPicPr>
        <p:blipFill rotWithShape="1">
          <a:blip r:embed="rId3"/>
          <a:srcRect l="61993" t="25829" r="11581"/>
          <a:stretch/>
        </p:blipFill>
        <p:spPr>
          <a:xfrm>
            <a:off x="6699084" y="2207425"/>
            <a:ext cx="1513899" cy="2224121"/>
          </a:xfrm>
          <a:prstGeom prst="rect">
            <a:avLst/>
          </a:prstGeom>
        </p:spPr>
      </p:pic>
      <p:pic>
        <p:nvPicPr>
          <p:cNvPr id="28" name="Picture 27" descr="F:\DCIM\128CANON\IMG_1681.JPG"/>
          <p:cNvPicPr/>
          <p:nvPr/>
        </p:nvPicPr>
        <p:blipFill rotWithShape="1">
          <a:blip r:embed="rId11" cstate="print">
            <a:extLst>
              <a:ext uri="{28A0092B-C50C-407E-A947-70E740481C1C}">
                <a14:useLocalDpi xmlns:a14="http://schemas.microsoft.com/office/drawing/2010/main" val="0"/>
              </a:ext>
            </a:extLst>
          </a:blip>
          <a:srcRect l="4486" r="2311" b="10243"/>
          <a:stretch/>
        </p:blipFill>
        <p:spPr bwMode="auto">
          <a:xfrm rot="16200000">
            <a:off x="7956325" y="3284719"/>
            <a:ext cx="3109480" cy="2261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419580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339" y="183114"/>
            <a:ext cx="11471474" cy="707886"/>
          </a:xfrm>
          <a:prstGeom prst="rect">
            <a:avLst/>
          </a:prstGeom>
          <a:noFill/>
        </p:spPr>
        <p:txBody>
          <a:bodyPr wrap="none" rtlCol="0">
            <a:spAutoFit/>
          </a:bodyPr>
          <a:lstStyle/>
          <a:p>
            <a:r>
              <a:rPr lang="en-GB" sz="4000" dirty="0" smtClean="0">
                <a:latin typeface="+mj-lt"/>
              </a:rPr>
              <a:t>Factors influencing Tryptophan-like Fluorescence</a:t>
            </a:r>
            <a:endParaRPr lang="en-GB" sz="4000" dirty="0">
              <a:latin typeface="+mj-lt"/>
            </a:endParaRPr>
          </a:p>
        </p:txBody>
      </p:sp>
      <p:grpSp>
        <p:nvGrpSpPr>
          <p:cNvPr id="11" name="Group 10"/>
          <p:cNvGrpSpPr/>
          <p:nvPr/>
        </p:nvGrpSpPr>
        <p:grpSpPr>
          <a:xfrm>
            <a:off x="7365187" y="1273224"/>
            <a:ext cx="5137156" cy="4409668"/>
            <a:chOff x="7469359" y="1273224"/>
            <a:chExt cx="5137156" cy="4409668"/>
          </a:xfrm>
        </p:grpSpPr>
        <p:sp>
          <p:nvSpPr>
            <p:cNvPr id="6" name="TextBox 5"/>
            <p:cNvSpPr txBox="1"/>
            <p:nvPr/>
          </p:nvSpPr>
          <p:spPr>
            <a:xfrm>
              <a:off x="7469359" y="1273224"/>
              <a:ext cx="5137156" cy="1200329"/>
            </a:xfrm>
            <a:prstGeom prst="rect">
              <a:avLst/>
            </a:prstGeom>
            <a:noFill/>
          </p:spPr>
          <p:txBody>
            <a:bodyPr wrap="square" rtlCol="0">
              <a:spAutoFit/>
            </a:bodyPr>
            <a:lstStyle/>
            <a:p>
              <a:pPr algn="ctr"/>
              <a:r>
                <a:rPr lang="en-GB" sz="2400" b="1" dirty="0"/>
                <a:t>3</a:t>
              </a:r>
              <a:r>
                <a:rPr lang="en-GB" sz="2400" b="1" dirty="0" smtClean="0"/>
                <a:t>. </a:t>
              </a:r>
              <a:r>
                <a:rPr lang="en-GB" sz="2400" b="1" dirty="0" smtClean="0"/>
                <a:t>Coloured dissolved </a:t>
              </a:r>
              <a:r>
                <a:rPr lang="en-GB" sz="2400" b="1" dirty="0" smtClean="0"/>
                <a:t>organic </a:t>
              </a:r>
              <a:r>
                <a:rPr lang="en-GB" sz="2400" b="1" dirty="0" smtClean="0"/>
                <a:t>matter</a:t>
              </a:r>
              <a:r>
                <a:rPr lang="en-GB" sz="2400" b="1" dirty="0" smtClean="0"/>
                <a:t> </a:t>
              </a:r>
              <a:r>
                <a:rPr lang="en-GB" sz="2400" b="1" dirty="0" smtClean="0"/>
                <a:t>– interference with TLF peak</a:t>
              </a:r>
              <a:endParaRPr lang="en-GB" sz="2400" b="1" dirty="0"/>
            </a:p>
          </p:txBody>
        </p:sp>
        <p:pic>
          <p:nvPicPr>
            <p:cNvPr id="8" name="Picture 7"/>
            <p:cNvPicPr>
              <a:picLocks noChangeAspect="1"/>
            </p:cNvPicPr>
            <p:nvPr/>
          </p:nvPicPr>
          <p:blipFill rotWithShape="1">
            <a:blip r:embed="rId3"/>
            <a:srcRect t="7956" r="36662"/>
            <a:stretch/>
          </p:blipFill>
          <p:spPr>
            <a:xfrm>
              <a:off x="8046866" y="2653801"/>
              <a:ext cx="3982142" cy="3029091"/>
            </a:xfrm>
            <a:prstGeom prst="rect">
              <a:avLst/>
            </a:prstGeom>
          </p:spPr>
        </p:pic>
      </p:grpSp>
      <p:grpSp>
        <p:nvGrpSpPr>
          <p:cNvPr id="3" name="Group 2"/>
          <p:cNvGrpSpPr/>
          <p:nvPr/>
        </p:nvGrpSpPr>
        <p:grpSpPr>
          <a:xfrm>
            <a:off x="-290953" y="1273224"/>
            <a:ext cx="3580031" cy="4270269"/>
            <a:chOff x="-24735" y="1255919"/>
            <a:chExt cx="3580031" cy="4270269"/>
          </a:xfrm>
        </p:grpSpPr>
        <p:sp>
          <p:nvSpPr>
            <p:cNvPr id="5" name="TextBox 4"/>
            <p:cNvSpPr txBox="1"/>
            <p:nvPr/>
          </p:nvSpPr>
          <p:spPr>
            <a:xfrm>
              <a:off x="-24735" y="1255919"/>
              <a:ext cx="3580031" cy="830997"/>
            </a:xfrm>
            <a:prstGeom prst="rect">
              <a:avLst/>
            </a:prstGeom>
            <a:noFill/>
          </p:spPr>
          <p:txBody>
            <a:bodyPr wrap="square" rtlCol="0">
              <a:spAutoFit/>
            </a:bodyPr>
            <a:lstStyle/>
            <a:p>
              <a:pPr marL="342900" indent="-342900" algn="ctr">
                <a:buAutoNum type="arabicPeriod"/>
              </a:pPr>
              <a:r>
                <a:rPr lang="en-GB" sz="2400" b="1" dirty="0" smtClean="0"/>
                <a:t>Temperature – </a:t>
              </a:r>
            </a:p>
            <a:p>
              <a:pPr algn="ctr"/>
              <a:r>
                <a:rPr lang="en-GB" sz="2400" b="1" dirty="0" smtClean="0"/>
                <a:t>thermal quenching</a:t>
              </a:r>
            </a:p>
          </p:txBody>
        </p:sp>
        <p:pic>
          <p:nvPicPr>
            <p:cNvPr id="2" name="Picture 1"/>
            <p:cNvPicPr>
              <a:picLocks noChangeAspect="1"/>
            </p:cNvPicPr>
            <p:nvPr/>
          </p:nvPicPr>
          <p:blipFill>
            <a:blip r:embed="rId4"/>
            <a:stretch>
              <a:fillRect/>
            </a:stretch>
          </p:blipFill>
          <p:spPr>
            <a:xfrm>
              <a:off x="630963" y="2653801"/>
              <a:ext cx="2268637" cy="2872387"/>
            </a:xfrm>
            <a:prstGeom prst="rect">
              <a:avLst/>
            </a:prstGeom>
          </p:spPr>
        </p:pic>
      </p:grpSp>
      <p:grpSp>
        <p:nvGrpSpPr>
          <p:cNvPr id="10" name="Group 9"/>
          <p:cNvGrpSpPr/>
          <p:nvPr/>
        </p:nvGrpSpPr>
        <p:grpSpPr>
          <a:xfrm>
            <a:off x="2851885" y="1273224"/>
            <a:ext cx="4950496" cy="3007390"/>
            <a:chOff x="3096370" y="1255919"/>
            <a:chExt cx="4950496" cy="3007390"/>
          </a:xfrm>
        </p:grpSpPr>
        <p:sp>
          <p:nvSpPr>
            <p:cNvPr id="7" name="TextBox 6"/>
            <p:cNvSpPr txBox="1"/>
            <p:nvPr/>
          </p:nvSpPr>
          <p:spPr>
            <a:xfrm>
              <a:off x="3695944" y="1255919"/>
              <a:ext cx="3751348" cy="830997"/>
            </a:xfrm>
            <a:prstGeom prst="rect">
              <a:avLst/>
            </a:prstGeom>
            <a:noFill/>
          </p:spPr>
          <p:txBody>
            <a:bodyPr wrap="none" rtlCol="0">
              <a:spAutoFit/>
            </a:bodyPr>
            <a:lstStyle/>
            <a:p>
              <a:pPr algn="ctr"/>
              <a:r>
                <a:rPr lang="en-GB" sz="2400" b="1" dirty="0"/>
                <a:t>2</a:t>
              </a:r>
              <a:r>
                <a:rPr lang="en-GB" sz="2400" b="1" dirty="0" smtClean="0"/>
                <a:t>. Turbidity – </a:t>
              </a:r>
            </a:p>
            <a:p>
              <a:pPr algn="ctr"/>
              <a:r>
                <a:rPr lang="en-GB" sz="2400" b="1" dirty="0" smtClean="0"/>
                <a:t>interference with sensor</a:t>
              </a:r>
              <a:endParaRPr lang="en-GB" sz="2400" b="1" dirty="0"/>
            </a:p>
          </p:txBody>
        </p:sp>
        <p:pic>
          <p:nvPicPr>
            <p:cNvPr id="1026" name="Picture 2" descr="turbidity_gradient.jpg (725×2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6370" y="2692807"/>
              <a:ext cx="4950496" cy="15705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034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noGrp="1"/>
          </p:cNvGraphicFramePr>
          <p:nvPr>
            <p:extLst>
              <p:ext uri="{D42A27DB-BD31-4B8C-83A1-F6EECF244321}">
                <p14:modId xmlns:p14="http://schemas.microsoft.com/office/powerpoint/2010/main" val="1572246851"/>
              </p:ext>
            </p:extLst>
          </p:nvPr>
        </p:nvGraphicFramePr>
        <p:xfrm>
          <a:off x="16619545" y="5453494"/>
          <a:ext cx="9292897" cy="60697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861349" y="122057"/>
            <a:ext cx="10515600" cy="954389"/>
          </a:xfrm>
        </p:spPr>
        <p:txBody>
          <a:bodyPr/>
          <a:lstStyle/>
          <a:p>
            <a:pPr algn="ctr"/>
            <a:r>
              <a:rPr lang="en-GB" dirty="0" smtClean="0">
                <a:solidFill>
                  <a:schemeClr val="tx1"/>
                </a:solidFill>
              </a:rPr>
              <a:t>Results - Temperature</a:t>
            </a:r>
            <a:endParaRPr lang="en-GB" dirty="0">
              <a:solidFill>
                <a:schemeClr val="tx1"/>
              </a:solidFill>
            </a:endParaRPr>
          </a:p>
        </p:txBody>
      </p:sp>
      <p:graphicFrame>
        <p:nvGraphicFramePr>
          <p:cNvPr id="7" name="Chart 6"/>
          <p:cNvGraphicFramePr>
            <a:graphicFrameLocks noGrp="1"/>
          </p:cNvGraphicFramePr>
          <p:nvPr>
            <p:extLst>
              <p:ext uri="{D42A27DB-BD31-4B8C-83A1-F6EECF244321}">
                <p14:modId xmlns:p14="http://schemas.microsoft.com/office/powerpoint/2010/main" val="4018828532"/>
              </p:ext>
            </p:extLst>
          </p:nvPr>
        </p:nvGraphicFramePr>
        <p:xfrm>
          <a:off x="1027532" y="683472"/>
          <a:ext cx="9292897" cy="60697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94479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noGrp="1"/>
          </p:cNvGraphicFramePr>
          <p:nvPr>
            <p:extLst>
              <p:ext uri="{D42A27DB-BD31-4B8C-83A1-F6EECF244321}">
                <p14:modId xmlns:p14="http://schemas.microsoft.com/office/powerpoint/2010/main" val="2702732619"/>
              </p:ext>
            </p:extLst>
          </p:nvPr>
        </p:nvGraphicFramePr>
        <p:xfrm>
          <a:off x="16619545" y="5453494"/>
          <a:ext cx="9292897" cy="60697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861349" y="122057"/>
            <a:ext cx="10515600" cy="954389"/>
          </a:xfrm>
        </p:spPr>
        <p:txBody>
          <a:bodyPr/>
          <a:lstStyle/>
          <a:p>
            <a:pPr algn="ctr"/>
            <a:r>
              <a:rPr lang="en-GB" dirty="0" smtClean="0">
                <a:solidFill>
                  <a:schemeClr val="tx1"/>
                </a:solidFill>
              </a:rPr>
              <a:t>Results - Turbidity</a:t>
            </a:r>
            <a:endParaRPr lang="en-GB" dirty="0">
              <a:solidFill>
                <a:schemeClr val="tx1"/>
              </a:solidFill>
            </a:endParaRPr>
          </a:p>
        </p:txBody>
      </p:sp>
      <p:graphicFrame>
        <p:nvGraphicFramePr>
          <p:cNvPr id="9" name="Chart 8"/>
          <p:cNvGraphicFramePr>
            <a:graphicFrameLocks noGrp="1"/>
          </p:cNvGraphicFramePr>
          <p:nvPr>
            <p:extLst>
              <p:ext uri="{D42A27DB-BD31-4B8C-83A1-F6EECF244321}">
                <p14:modId xmlns:p14="http://schemas.microsoft.com/office/powerpoint/2010/main" val="3229163000"/>
              </p:ext>
            </p:extLst>
          </p:nvPr>
        </p:nvGraphicFramePr>
        <p:xfrm>
          <a:off x="1329235" y="788276"/>
          <a:ext cx="9292897" cy="60697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36701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noGrp="1"/>
          </p:cNvGraphicFramePr>
          <p:nvPr>
            <p:extLst>
              <p:ext uri="{D42A27DB-BD31-4B8C-83A1-F6EECF244321}">
                <p14:modId xmlns:p14="http://schemas.microsoft.com/office/powerpoint/2010/main" val="3440043537"/>
              </p:ext>
            </p:extLst>
          </p:nvPr>
        </p:nvGraphicFramePr>
        <p:xfrm>
          <a:off x="16619545" y="5453494"/>
          <a:ext cx="9292897" cy="60697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861349" y="122057"/>
            <a:ext cx="10515600" cy="954389"/>
          </a:xfrm>
        </p:spPr>
        <p:txBody>
          <a:bodyPr>
            <a:normAutofit fontScale="90000"/>
          </a:bodyPr>
          <a:lstStyle/>
          <a:p>
            <a:pPr algn="ctr"/>
            <a:r>
              <a:rPr lang="en-GB" dirty="0" smtClean="0">
                <a:solidFill>
                  <a:schemeClr val="tx1"/>
                </a:solidFill>
              </a:rPr>
              <a:t>Results – </a:t>
            </a:r>
            <a:r>
              <a:rPr lang="en-GB" dirty="0" smtClean="0">
                <a:solidFill>
                  <a:schemeClr val="tx1"/>
                </a:solidFill>
              </a:rPr>
              <a:t>Coloured Dissolved Organic Matter </a:t>
            </a:r>
            <a:r>
              <a:rPr lang="en-GB" dirty="0" smtClean="0">
                <a:solidFill>
                  <a:schemeClr val="tx1"/>
                </a:solidFill>
              </a:rPr>
              <a:t>- fluorimeter</a:t>
            </a:r>
            <a:endParaRPr lang="en-GB" dirty="0">
              <a:solidFill>
                <a:schemeClr val="tx1"/>
              </a:solidFill>
            </a:endParaRPr>
          </a:p>
        </p:txBody>
      </p:sp>
      <p:graphicFrame>
        <p:nvGraphicFramePr>
          <p:cNvPr id="6" name="Chart 5"/>
          <p:cNvGraphicFramePr>
            <a:graphicFrameLocks noGrp="1"/>
          </p:cNvGraphicFramePr>
          <p:nvPr>
            <p:extLst>
              <p:ext uri="{D42A27DB-BD31-4B8C-83A1-F6EECF244321}">
                <p14:modId xmlns:p14="http://schemas.microsoft.com/office/powerpoint/2010/main" val="4215557224"/>
              </p:ext>
            </p:extLst>
          </p:nvPr>
        </p:nvGraphicFramePr>
        <p:xfrm>
          <a:off x="0" y="902368"/>
          <a:ext cx="6027821" cy="38982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a:graphicFrameLocks noGrp="1"/>
          </p:cNvGraphicFramePr>
          <p:nvPr>
            <p:extLst>
              <p:ext uri="{D42A27DB-BD31-4B8C-83A1-F6EECF244321}">
                <p14:modId xmlns:p14="http://schemas.microsoft.com/office/powerpoint/2010/main" val="701967001"/>
              </p:ext>
            </p:extLst>
          </p:nvPr>
        </p:nvGraphicFramePr>
        <p:xfrm>
          <a:off x="5907505" y="2610854"/>
          <a:ext cx="5871411" cy="4150894"/>
        </p:xfrm>
        <a:graphic>
          <a:graphicData uri="http://schemas.openxmlformats.org/drawingml/2006/chart">
            <c:chart xmlns:c="http://schemas.openxmlformats.org/drawingml/2006/chart" xmlns:r="http://schemas.openxmlformats.org/officeDocument/2006/relationships" r:id="rId5"/>
          </a:graphicData>
        </a:graphic>
      </p:graphicFrame>
      <p:cxnSp>
        <p:nvCxnSpPr>
          <p:cNvPr id="11" name="Straight Connector 10"/>
          <p:cNvCxnSpPr/>
          <p:nvPr/>
        </p:nvCxnSpPr>
        <p:spPr>
          <a:xfrm>
            <a:off x="1143000" y="2406316"/>
            <a:ext cx="10347158" cy="360947"/>
          </a:xfrm>
          <a:prstGeom prst="line">
            <a:avLst/>
          </a:prstGeom>
          <a:ln w="38100">
            <a:solidFill>
              <a:srgbClr val="AB097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7637" y="2406316"/>
            <a:ext cx="690725" cy="1588168"/>
          </a:xfrm>
          <a:prstGeom prst="rect">
            <a:avLst/>
          </a:prstGeom>
          <a:noFill/>
          <a:ln w="38100">
            <a:solidFill>
              <a:srgbClr val="AB09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797637" y="3994484"/>
            <a:ext cx="6024268" cy="1876927"/>
          </a:xfrm>
          <a:prstGeom prst="line">
            <a:avLst/>
          </a:prstGeom>
          <a:ln w="38100">
            <a:solidFill>
              <a:srgbClr val="AB097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6"/>
          <a:stretch>
            <a:fillRect/>
          </a:stretch>
        </p:blipFill>
        <p:spPr>
          <a:xfrm>
            <a:off x="3485662" y="6446796"/>
            <a:ext cx="4648077" cy="411204"/>
          </a:xfrm>
          <a:prstGeom prst="rect">
            <a:avLst/>
          </a:prstGeom>
        </p:spPr>
      </p:pic>
    </p:spTree>
    <p:extLst>
      <p:ext uri="{BB962C8B-B14F-4D97-AF65-F5344CB8AC3E}">
        <p14:creationId xmlns:p14="http://schemas.microsoft.com/office/powerpoint/2010/main" val="40693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noGrp="1"/>
          </p:cNvGraphicFramePr>
          <p:nvPr/>
        </p:nvGraphicFramePr>
        <p:xfrm>
          <a:off x="16619545" y="5453494"/>
          <a:ext cx="9292897" cy="60697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861349" y="122057"/>
            <a:ext cx="10515600" cy="954389"/>
          </a:xfrm>
        </p:spPr>
        <p:txBody>
          <a:bodyPr>
            <a:normAutofit fontScale="90000"/>
          </a:bodyPr>
          <a:lstStyle/>
          <a:p>
            <a:pPr algn="ctr"/>
            <a:r>
              <a:rPr lang="en-GB" dirty="0" smtClean="0">
                <a:solidFill>
                  <a:schemeClr val="tx1"/>
                </a:solidFill>
              </a:rPr>
              <a:t>Results – Dissolved Organic Carbon – laboratory analysis</a:t>
            </a:r>
            <a:endParaRPr lang="en-GB" dirty="0">
              <a:solidFill>
                <a:schemeClr val="tx1"/>
              </a:solidFill>
            </a:endParaRPr>
          </a:p>
        </p:txBody>
      </p:sp>
      <p:graphicFrame>
        <p:nvGraphicFramePr>
          <p:cNvPr id="9" name="Chart 8"/>
          <p:cNvGraphicFramePr>
            <a:graphicFrameLocks noGrp="1"/>
          </p:cNvGraphicFramePr>
          <p:nvPr>
            <p:extLst>
              <p:ext uri="{D42A27DB-BD31-4B8C-83A1-F6EECF244321}">
                <p14:modId xmlns:p14="http://schemas.microsoft.com/office/powerpoint/2010/main" val="3801920766"/>
              </p:ext>
            </p:extLst>
          </p:nvPr>
        </p:nvGraphicFramePr>
        <p:xfrm>
          <a:off x="85058" y="935559"/>
          <a:ext cx="6034091" cy="39412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a:graphicFrameLocks noGrp="1"/>
          </p:cNvGraphicFramePr>
          <p:nvPr>
            <p:extLst>
              <p:ext uri="{D42A27DB-BD31-4B8C-83A1-F6EECF244321}">
                <p14:modId xmlns:p14="http://schemas.microsoft.com/office/powerpoint/2010/main" val="2867876151"/>
              </p:ext>
            </p:extLst>
          </p:nvPr>
        </p:nvGraphicFramePr>
        <p:xfrm>
          <a:off x="6119149" y="3056021"/>
          <a:ext cx="5820924" cy="380197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92326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339" y="183114"/>
            <a:ext cx="11471474" cy="707886"/>
          </a:xfrm>
          <a:prstGeom prst="rect">
            <a:avLst/>
          </a:prstGeom>
          <a:noFill/>
        </p:spPr>
        <p:txBody>
          <a:bodyPr wrap="none" rtlCol="0">
            <a:spAutoFit/>
          </a:bodyPr>
          <a:lstStyle/>
          <a:p>
            <a:r>
              <a:rPr lang="en-GB" sz="4000" dirty="0" smtClean="0">
                <a:latin typeface="+mj-lt"/>
              </a:rPr>
              <a:t>Factors influencing Tryptophan-like Fluorescence</a:t>
            </a:r>
            <a:endParaRPr lang="en-GB" sz="4000" dirty="0">
              <a:latin typeface="+mj-lt"/>
            </a:endParaRPr>
          </a:p>
        </p:txBody>
      </p:sp>
      <p:grpSp>
        <p:nvGrpSpPr>
          <p:cNvPr id="11" name="Group 10"/>
          <p:cNvGrpSpPr/>
          <p:nvPr/>
        </p:nvGrpSpPr>
        <p:grpSpPr>
          <a:xfrm>
            <a:off x="7365187" y="1273224"/>
            <a:ext cx="5137156" cy="4409668"/>
            <a:chOff x="7469359" y="1273224"/>
            <a:chExt cx="5137156" cy="4409668"/>
          </a:xfrm>
        </p:grpSpPr>
        <p:sp>
          <p:nvSpPr>
            <p:cNvPr id="6" name="TextBox 5"/>
            <p:cNvSpPr txBox="1"/>
            <p:nvPr/>
          </p:nvSpPr>
          <p:spPr>
            <a:xfrm>
              <a:off x="7469359" y="1273224"/>
              <a:ext cx="5137156" cy="1200329"/>
            </a:xfrm>
            <a:prstGeom prst="rect">
              <a:avLst/>
            </a:prstGeom>
            <a:noFill/>
          </p:spPr>
          <p:txBody>
            <a:bodyPr wrap="square" rtlCol="0">
              <a:spAutoFit/>
            </a:bodyPr>
            <a:lstStyle/>
            <a:p>
              <a:pPr algn="ctr"/>
              <a:r>
                <a:rPr lang="en-GB" sz="2400" dirty="0"/>
                <a:t>3</a:t>
              </a:r>
              <a:r>
                <a:rPr lang="en-GB" sz="2400" dirty="0" smtClean="0"/>
                <a:t>. </a:t>
              </a:r>
              <a:r>
                <a:rPr lang="en-GB" sz="2400" dirty="0" smtClean="0"/>
                <a:t>Coloured dissolved </a:t>
              </a:r>
              <a:r>
                <a:rPr lang="en-GB" sz="2400" dirty="0" smtClean="0"/>
                <a:t>organic </a:t>
              </a:r>
              <a:r>
                <a:rPr lang="en-GB" sz="2400" dirty="0" smtClean="0"/>
                <a:t>matter</a:t>
              </a:r>
              <a:r>
                <a:rPr lang="en-GB" sz="2400" dirty="0" smtClean="0"/>
                <a:t> </a:t>
              </a:r>
              <a:r>
                <a:rPr lang="en-GB" sz="2400" dirty="0" smtClean="0"/>
                <a:t>– interference with TLF peak</a:t>
              </a:r>
              <a:endParaRPr lang="en-GB" sz="2400" dirty="0"/>
            </a:p>
          </p:txBody>
        </p:sp>
        <p:pic>
          <p:nvPicPr>
            <p:cNvPr id="8" name="Picture 7"/>
            <p:cNvPicPr>
              <a:picLocks noChangeAspect="1"/>
            </p:cNvPicPr>
            <p:nvPr/>
          </p:nvPicPr>
          <p:blipFill rotWithShape="1">
            <a:blip r:embed="rId3"/>
            <a:srcRect t="7956" r="36662"/>
            <a:stretch/>
          </p:blipFill>
          <p:spPr>
            <a:xfrm>
              <a:off x="8046866" y="2653801"/>
              <a:ext cx="3982142" cy="3029091"/>
            </a:xfrm>
            <a:prstGeom prst="rect">
              <a:avLst/>
            </a:prstGeom>
          </p:spPr>
        </p:pic>
      </p:grpSp>
      <p:grpSp>
        <p:nvGrpSpPr>
          <p:cNvPr id="3" name="Group 2"/>
          <p:cNvGrpSpPr/>
          <p:nvPr/>
        </p:nvGrpSpPr>
        <p:grpSpPr>
          <a:xfrm>
            <a:off x="-290953" y="1273224"/>
            <a:ext cx="3580031" cy="4085608"/>
            <a:chOff x="-24735" y="1255919"/>
            <a:chExt cx="3580031" cy="4085608"/>
          </a:xfrm>
        </p:grpSpPr>
        <p:sp>
          <p:nvSpPr>
            <p:cNvPr id="5" name="TextBox 4"/>
            <p:cNvSpPr txBox="1"/>
            <p:nvPr/>
          </p:nvSpPr>
          <p:spPr>
            <a:xfrm>
              <a:off x="-24735" y="1255919"/>
              <a:ext cx="3580031" cy="830997"/>
            </a:xfrm>
            <a:prstGeom prst="rect">
              <a:avLst/>
            </a:prstGeom>
            <a:noFill/>
          </p:spPr>
          <p:txBody>
            <a:bodyPr wrap="square" rtlCol="0">
              <a:spAutoFit/>
            </a:bodyPr>
            <a:lstStyle/>
            <a:p>
              <a:pPr marL="342900" indent="-342900" algn="ctr">
                <a:buAutoNum type="arabicPeriod"/>
              </a:pPr>
              <a:r>
                <a:rPr lang="en-GB" sz="2400" dirty="0" smtClean="0"/>
                <a:t>Temperature – </a:t>
              </a:r>
            </a:p>
            <a:p>
              <a:pPr algn="ctr"/>
              <a:r>
                <a:rPr lang="en-GB" sz="2400" dirty="0" smtClean="0"/>
                <a:t>thermal quenching</a:t>
              </a:r>
            </a:p>
          </p:txBody>
        </p:sp>
        <p:pic>
          <p:nvPicPr>
            <p:cNvPr id="2" name="Picture 1"/>
            <p:cNvPicPr>
              <a:picLocks noChangeAspect="1"/>
            </p:cNvPicPr>
            <p:nvPr/>
          </p:nvPicPr>
          <p:blipFill>
            <a:blip r:embed="rId4"/>
            <a:stretch>
              <a:fillRect/>
            </a:stretch>
          </p:blipFill>
          <p:spPr>
            <a:xfrm>
              <a:off x="630961" y="2469140"/>
              <a:ext cx="2268637" cy="2872387"/>
            </a:xfrm>
            <a:prstGeom prst="rect">
              <a:avLst/>
            </a:prstGeom>
          </p:spPr>
        </p:pic>
      </p:grpSp>
      <p:grpSp>
        <p:nvGrpSpPr>
          <p:cNvPr id="10" name="Group 9"/>
          <p:cNvGrpSpPr/>
          <p:nvPr/>
        </p:nvGrpSpPr>
        <p:grpSpPr>
          <a:xfrm>
            <a:off x="2851885" y="1273224"/>
            <a:ext cx="4950496" cy="3007390"/>
            <a:chOff x="3096370" y="1255919"/>
            <a:chExt cx="4950496" cy="3007390"/>
          </a:xfrm>
        </p:grpSpPr>
        <p:sp>
          <p:nvSpPr>
            <p:cNvPr id="7" name="TextBox 6"/>
            <p:cNvSpPr txBox="1"/>
            <p:nvPr/>
          </p:nvSpPr>
          <p:spPr>
            <a:xfrm>
              <a:off x="3918120" y="1255919"/>
              <a:ext cx="3306996" cy="830997"/>
            </a:xfrm>
            <a:prstGeom prst="rect">
              <a:avLst/>
            </a:prstGeom>
            <a:noFill/>
          </p:spPr>
          <p:txBody>
            <a:bodyPr wrap="none" rtlCol="0">
              <a:spAutoFit/>
            </a:bodyPr>
            <a:lstStyle/>
            <a:p>
              <a:pPr algn="ctr"/>
              <a:r>
                <a:rPr lang="en-GB" sz="2400" dirty="0"/>
                <a:t>2</a:t>
              </a:r>
              <a:r>
                <a:rPr lang="en-GB" sz="2400" dirty="0" smtClean="0"/>
                <a:t>. Turbidity – </a:t>
              </a:r>
            </a:p>
            <a:p>
              <a:pPr algn="ctr"/>
              <a:r>
                <a:rPr lang="en-GB" sz="2400" dirty="0" smtClean="0"/>
                <a:t>interference with sensor</a:t>
              </a:r>
              <a:endParaRPr lang="en-GB" sz="2400" dirty="0"/>
            </a:p>
          </p:txBody>
        </p:sp>
        <p:pic>
          <p:nvPicPr>
            <p:cNvPr id="1026" name="Picture 2" descr="turbidity_gradient.jpg (725×2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6370" y="2692807"/>
              <a:ext cx="4950496" cy="1570502"/>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p:cNvSpPr txBox="1"/>
          <p:nvPr/>
        </p:nvSpPr>
        <p:spPr>
          <a:xfrm>
            <a:off x="274339" y="3645834"/>
            <a:ext cx="2489784" cy="1569660"/>
          </a:xfrm>
          <a:prstGeom prst="rect">
            <a:avLst/>
          </a:prstGeom>
          <a:noFill/>
        </p:spPr>
        <p:txBody>
          <a:bodyPr wrap="none" rtlCol="0">
            <a:spAutoFit/>
          </a:bodyPr>
          <a:lstStyle/>
          <a:p>
            <a:pPr marL="285750" indent="-285750">
              <a:buSzPct val="200000"/>
              <a:buFont typeface="Wingdings" panose="05000000000000000000" pitchFamily="2" charset="2"/>
              <a:buChar char="ü"/>
            </a:pPr>
            <a:r>
              <a:rPr lang="en-GB" sz="9600" dirty="0" smtClean="0"/>
              <a:t> </a:t>
            </a:r>
            <a:endParaRPr lang="en-GB" sz="9600" dirty="0"/>
          </a:p>
        </p:txBody>
      </p:sp>
      <p:sp>
        <p:nvSpPr>
          <p:cNvPr id="13" name="TextBox 12"/>
          <p:cNvSpPr txBox="1"/>
          <p:nvPr/>
        </p:nvSpPr>
        <p:spPr>
          <a:xfrm>
            <a:off x="4350534" y="3645834"/>
            <a:ext cx="2489784" cy="1569660"/>
          </a:xfrm>
          <a:prstGeom prst="rect">
            <a:avLst/>
          </a:prstGeom>
          <a:noFill/>
        </p:spPr>
        <p:txBody>
          <a:bodyPr wrap="none" rtlCol="0">
            <a:spAutoFit/>
          </a:bodyPr>
          <a:lstStyle/>
          <a:p>
            <a:pPr marL="285750" indent="-285750">
              <a:buSzPct val="200000"/>
              <a:buFont typeface="Wingdings" panose="05000000000000000000" pitchFamily="2" charset="2"/>
              <a:buChar char="ü"/>
            </a:pPr>
            <a:r>
              <a:rPr lang="en-GB" sz="9600" dirty="0"/>
              <a:t> </a:t>
            </a:r>
          </a:p>
        </p:txBody>
      </p:sp>
      <p:sp>
        <p:nvSpPr>
          <p:cNvPr id="15" name="TextBox 14"/>
          <p:cNvSpPr txBox="1"/>
          <p:nvPr/>
        </p:nvSpPr>
        <p:spPr>
          <a:xfrm>
            <a:off x="9006858" y="3645834"/>
            <a:ext cx="2489784" cy="1569660"/>
          </a:xfrm>
          <a:prstGeom prst="rect">
            <a:avLst/>
          </a:prstGeom>
          <a:noFill/>
        </p:spPr>
        <p:txBody>
          <a:bodyPr wrap="none" rtlCol="0">
            <a:spAutoFit/>
          </a:bodyPr>
          <a:lstStyle/>
          <a:p>
            <a:pPr marL="285750" indent="-285750">
              <a:buSzPct val="200000"/>
              <a:buFont typeface="Wingdings" panose="05000000000000000000" pitchFamily="2" charset="2"/>
              <a:buChar char="ü"/>
            </a:pPr>
            <a:r>
              <a:rPr lang="en-GB" sz="9600" dirty="0" smtClean="0"/>
              <a:t> </a:t>
            </a:r>
            <a:endParaRPr lang="en-GB" sz="9600" dirty="0"/>
          </a:p>
        </p:txBody>
      </p:sp>
    </p:spTree>
    <p:extLst>
      <p:ext uri="{BB962C8B-B14F-4D97-AF65-F5344CB8AC3E}">
        <p14:creationId xmlns:p14="http://schemas.microsoft.com/office/powerpoint/2010/main" val="270689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down)">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down)">
                                      <p:cBhvr>
                                        <p:cTn id="1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a:stretch>
            <a:fillRect/>
          </a:stretch>
        </p:blipFill>
        <p:spPr>
          <a:xfrm>
            <a:off x="1369362" y="974156"/>
            <a:ext cx="8056212" cy="5065569"/>
          </a:xfrm>
          <a:prstGeom prst="rect">
            <a:avLst/>
          </a:prstGeom>
        </p:spPr>
      </p:pic>
      <p:pic>
        <p:nvPicPr>
          <p:cNvPr id="6" name="Picture 5" descr="C:\Users\rbs1sp\Documents\PhD\Malawi 2016\Fieldwork Data\PS_FINAL_MBA_MMA_MLI_MNK 14112016\Malawi_UPGro_ Survey_PS\Balaka_PS\CHECKED\Photos_Balaka_Final\MBA01_0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57395" y="1313730"/>
            <a:ext cx="4191800" cy="2763645"/>
          </a:xfrm>
          <a:prstGeom prst="rect">
            <a:avLst/>
          </a:prstGeom>
          <a:noFill/>
          <a:ln>
            <a:noFill/>
          </a:ln>
        </p:spPr>
      </p:pic>
      <p:pic>
        <p:nvPicPr>
          <p:cNvPr id="7" name="Picture 6" descr="C:\Users\rbs1sp\Desktop\photos for helen\MBA09B_18 hand dug well.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78949" y="3926903"/>
            <a:ext cx="4196525" cy="3142979"/>
          </a:xfrm>
          <a:prstGeom prst="rect">
            <a:avLst/>
          </a:prstGeom>
          <a:noFill/>
          <a:ln>
            <a:noFill/>
          </a:ln>
        </p:spPr>
      </p:pic>
      <p:grpSp>
        <p:nvGrpSpPr>
          <p:cNvPr id="8" name="Group 7"/>
          <p:cNvGrpSpPr/>
          <p:nvPr/>
        </p:nvGrpSpPr>
        <p:grpSpPr>
          <a:xfrm>
            <a:off x="7736305" y="6270559"/>
            <a:ext cx="4455695" cy="587441"/>
            <a:chOff x="228600" y="5944244"/>
            <a:chExt cx="6100011" cy="804228"/>
          </a:xfrm>
        </p:grpSpPr>
        <p:sp>
          <p:nvSpPr>
            <p:cNvPr id="9" name="Rectangle 8"/>
            <p:cNvSpPr/>
            <p:nvPr/>
          </p:nvSpPr>
          <p:spPr>
            <a:xfrm>
              <a:off x="228600" y="5944244"/>
              <a:ext cx="6100011" cy="804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p:cNvGrpSpPr/>
            <p:nvPr/>
          </p:nvGrpSpPr>
          <p:grpSpPr>
            <a:xfrm>
              <a:off x="312821" y="5974608"/>
              <a:ext cx="5931569" cy="773864"/>
              <a:chOff x="6208295" y="5906835"/>
              <a:chExt cx="5931569" cy="773864"/>
            </a:xfrm>
            <a:solidFill>
              <a:schemeClr val="bg1"/>
            </a:solidFill>
          </p:grpSpPr>
          <p:pic>
            <p:nvPicPr>
              <p:cNvPr id="11" name="Picture 10"/>
              <p:cNvPicPr/>
              <p:nvPr/>
            </p:nvPicPr>
            <p:blipFill rotWithShape="1">
              <a:blip r:embed="rId6" cstate="print">
                <a:extLst>
                  <a:ext uri="{28A0092B-C50C-407E-A947-70E740481C1C}">
                    <a14:useLocalDpi xmlns:a14="http://schemas.microsoft.com/office/drawing/2010/main" val="0"/>
                  </a:ext>
                </a:extLst>
              </a:blip>
              <a:srcRect t="23943" r="15491" b="22704"/>
              <a:stretch/>
            </p:blipFill>
            <p:spPr>
              <a:xfrm>
                <a:off x="10625406" y="5984111"/>
                <a:ext cx="1514458" cy="56548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2" name="Picture 11"/>
              <p:cNvPicPr/>
              <p:nvPr/>
            </p:nvPicPr>
            <p:blipFill rotWithShape="1">
              <a:blip r:embed="rId7" cstate="print">
                <a:extLst>
                  <a:ext uri="{28A0092B-C50C-407E-A947-70E740481C1C}">
                    <a14:useLocalDpi xmlns:a14="http://schemas.microsoft.com/office/drawing/2010/main" val="0"/>
                  </a:ext>
                </a:extLst>
              </a:blip>
              <a:srcRect b="15866"/>
              <a:stretch/>
            </p:blipFill>
            <p:spPr>
              <a:xfrm>
                <a:off x="9485439" y="5906835"/>
                <a:ext cx="1454789" cy="743500"/>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3" name="Picture 12"/>
              <p:cNvPicPr/>
              <p:nvPr/>
            </p:nvPicPr>
            <p:blipFill rotWithShape="1">
              <a:blip r:embed="rId8" cstate="print">
                <a:extLst>
                  <a:ext uri="{28A0092B-C50C-407E-A947-70E740481C1C}">
                    <a14:useLocalDpi xmlns:a14="http://schemas.microsoft.com/office/drawing/2010/main" val="0"/>
                  </a:ext>
                </a:extLst>
              </a:blip>
              <a:srcRect l="28187" r="29026"/>
              <a:stretch/>
            </p:blipFill>
            <p:spPr>
              <a:xfrm>
                <a:off x="8674262" y="5906835"/>
                <a:ext cx="690702" cy="77386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4" name="Picture 13"/>
              <p:cNvPicPr/>
              <p:nvPr/>
            </p:nvPicPr>
            <p:blipFill rotWithShape="1">
              <a:blip r:embed="rId9" cstate="print">
                <a:extLst>
                  <a:ext uri="{28A0092B-C50C-407E-A947-70E740481C1C}">
                    <a14:useLocalDpi xmlns:a14="http://schemas.microsoft.com/office/drawing/2010/main" val="0"/>
                  </a:ext>
                </a:extLst>
              </a:blip>
              <a:srcRect l="7102" r="12211"/>
              <a:stretch/>
            </p:blipFill>
            <p:spPr>
              <a:xfrm>
                <a:off x="7075716" y="5906835"/>
                <a:ext cx="1478071" cy="713136"/>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08295" y="5906835"/>
                <a:ext cx="746946" cy="720547"/>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pic>
        </p:grpSp>
      </p:grpSp>
      <p:sp>
        <p:nvSpPr>
          <p:cNvPr id="16" name="Title 1"/>
          <p:cNvSpPr txBox="1">
            <a:spLocks/>
          </p:cNvSpPr>
          <p:nvPr/>
        </p:nvSpPr>
        <p:spPr>
          <a:xfrm>
            <a:off x="629855" y="266127"/>
            <a:ext cx="10515600" cy="9543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dirty="0" smtClean="0">
                <a:solidFill>
                  <a:schemeClr val="tx1"/>
                </a:solidFill>
              </a:rPr>
              <a:t>Results – Comparison with culturing method</a:t>
            </a:r>
            <a:endParaRPr lang="en-GB" dirty="0">
              <a:solidFill>
                <a:schemeClr val="tx1"/>
              </a:solidFill>
            </a:endParaRPr>
          </a:p>
        </p:txBody>
      </p:sp>
    </p:spTree>
    <p:extLst>
      <p:ext uri="{BB962C8B-B14F-4D97-AF65-F5344CB8AC3E}">
        <p14:creationId xmlns:p14="http://schemas.microsoft.com/office/powerpoint/2010/main" val="14818277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9855" y="266127"/>
            <a:ext cx="10515600" cy="9543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dirty="0" smtClean="0">
                <a:solidFill>
                  <a:schemeClr val="tx1"/>
                </a:solidFill>
              </a:rPr>
              <a:t>Conclusions</a:t>
            </a:r>
          </a:p>
          <a:p>
            <a:pPr algn="ctr"/>
            <a:endParaRPr lang="en-GB" dirty="0">
              <a:solidFill>
                <a:schemeClr val="tx1"/>
              </a:solidFill>
            </a:endParaRPr>
          </a:p>
        </p:txBody>
      </p:sp>
      <p:sp>
        <p:nvSpPr>
          <p:cNvPr id="3" name="TextBox 2"/>
          <p:cNvSpPr txBox="1"/>
          <p:nvPr/>
        </p:nvSpPr>
        <p:spPr>
          <a:xfrm>
            <a:off x="729205" y="1076446"/>
            <a:ext cx="9398643" cy="5262979"/>
          </a:xfrm>
          <a:prstGeom prst="rect">
            <a:avLst/>
          </a:prstGeom>
          <a:noFill/>
        </p:spPr>
        <p:txBody>
          <a:bodyPr wrap="square" rtlCol="0">
            <a:spAutoFit/>
          </a:bodyPr>
          <a:lstStyle/>
          <a:p>
            <a:pPr marL="342900" indent="-342900">
              <a:buFont typeface="+mj-lt"/>
              <a:buAutoNum type="arabicPeriod"/>
            </a:pPr>
            <a:r>
              <a:rPr lang="en-GB" sz="2400" dirty="0" smtClean="0"/>
              <a:t>Temperature, turbidity and dissolved organic carbon measurements should always be recorded when using TLF</a:t>
            </a:r>
          </a:p>
          <a:p>
            <a:pPr marL="342900" indent="-342900">
              <a:buFont typeface="+mj-lt"/>
              <a:buAutoNum type="arabicPeriod"/>
            </a:pPr>
            <a:endParaRPr lang="en-GB" sz="2400" dirty="0" smtClean="0"/>
          </a:p>
          <a:p>
            <a:pPr marL="342900" indent="-342900">
              <a:buFont typeface="+mj-lt"/>
              <a:buAutoNum type="arabicPeriod"/>
            </a:pPr>
            <a:r>
              <a:rPr lang="en-GB" sz="2400" dirty="0" smtClean="0"/>
              <a:t>Temperature stability of groundwater suits the application of TLF</a:t>
            </a:r>
          </a:p>
          <a:p>
            <a:pPr marL="342900" indent="-342900">
              <a:buFont typeface="+mj-lt"/>
              <a:buAutoNum type="arabicPeriod"/>
            </a:pPr>
            <a:endParaRPr lang="en-GB" sz="2400" dirty="0" smtClean="0"/>
          </a:p>
          <a:p>
            <a:pPr marL="342900" indent="-342900">
              <a:buFont typeface="+mj-lt"/>
              <a:buAutoNum type="arabicPeriod"/>
            </a:pPr>
            <a:r>
              <a:rPr lang="en-GB" sz="2400" dirty="0" smtClean="0"/>
              <a:t>Low turbidity of groundwater suits the application of TLF</a:t>
            </a:r>
          </a:p>
          <a:p>
            <a:pPr marL="342900" indent="-342900">
              <a:buFont typeface="+mj-lt"/>
              <a:buAutoNum type="arabicPeriod"/>
            </a:pPr>
            <a:endParaRPr lang="en-GB" sz="2400" dirty="0" smtClean="0"/>
          </a:p>
          <a:p>
            <a:pPr marL="342900" indent="-342900">
              <a:buFont typeface="+mj-lt"/>
              <a:buAutoNum type="arabicPeriod"/>
            </a:pPr>
            <a:r>
              <a:rPr lang="en-GB" sz="2400" dirty="0" smtClean="0"/>
              <a:t>Coloured dissolved organic carbon fluorescence does not typically influence TLF readings</a:t>
            </a:r>
          </a:p>
          <a:p>
            <a:pPr marL="342900" indent="-342900">
              <a:buFont typeface="+mj-lt"/>
              <a:buAutoNum type="arabicPeriod"/>
            </a:pPr>
            <a:endParaRPr lang="en-GB" sz="2400" dirty="0"/>
          </a:p>
          <a:p>
            <a:pPr marL="342900" indent="-342900">
              <a:buFont typeface="+mj-lt"/>
              <a:buAutoNum type="arabicPeriod"/>
            </a:pPr>
            <a:r>
              <a:rPr lang="en-GB" sz="2400" dirty="0" smtClean="0"/>
              <a:t>In cases of exceptionally high turbidity and variable CDOM readings, more detailed microbiological analysis should be undertaken.</a:t>
            </a:r>
            <a:endParaRPr lang="en-GB" sz="2400" dirty="0"/>
          </a:p>
        </p:txBody>
      </p:sp>
    </p:spTree>
    <p:extLst>
      <p:ext uri="{BB962C8B-B14F-4D97-AF65-F5344CB8AC3E}">
        <p14:creationId xmlns:p14="http://schemas.microsoft.com/office/powerpoint/2010/main" val="3918888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Facet</Template>
  <TotalTime>4440</TotalTime>
  <Words>1209</Words>
  <Application>Microsoft Office PowerPoint</Application>
  <PresentationFormat>Widescreen</PresentationFormat>
  <Paragraphs>202</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Trebuchet MS</vt:lpstr>
      <vt:lpstr>Wingdings</vt:lpstr>
      <vt:lpstr>Wingdings 3</vt:lpstr>
      <vt:lpstr>Facet</vt:lpstr>
      <vt:lpstr>Rapid screening for pathogens in drinking water: preliminary results from a national scale  survey in Malawi  </vt:lpstr>
      <vt:lpstr>Estimated that at least 1.8 billion people worldwide drink from a faecal-contaminated water source, which resulted in 502,000 deaths from diarrhoeal diseases in 2012  (WHO 2016)</vt:lpstr>
      <vt:lpstr>PowerPoint Presentation</vt:lpstr>
      <vt:lpstr>Study Area – Rural Malawi</vt:lpstr>
      <vt:lpstr>PowerPoint Presentation</vt:lpstr>
      <vt:lpstr>PowerPoint Presentation</vt:lpstr>
      <vt:lpstr>Results - Temperature</vt:lpstr>
      <vt:lpstr>Results - Turbidity</vt:lpstr>
      <vt:lpstr>Results – Coloured Dissolved Organic Matter - fluorimeter</vt:lpstr>
      <vt:lpstr>Results – Dissolved Organic Carbon – laboratory analysis</vt:lpstr>
      <vt:lpstr>PowerPoint Presentation</vt:lpstr>
      <vt:lpstr>PowerPoint Presentation</vt:lpstr>
      <vt:lpstr>PowerPoint Presentation</vt:lpstr>
    </vt:vector>
  </TitlesOfParts>
  <Company>University of Surrey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of novel field sensors for tracking pathogens in drinking water supplies in Africa’</dc:title>
  <dc:creator>Ward JST Miss (PG/R - Civil &amp; Env. Eng.)</dc:creator>
  <cp:lastModifiedBy>Ward, Jade S.T.</cp:lastModifiedBy>
  <cp:revision>105</cp:revision>
  <cp:lastPrinted>2017-09-15T15:24:38Z</cp:lastPrinted>
  <dcterms:created xsi:type="dcterms:W3CDTF">2017-08-18T10:12:25Z</dcterms:created>
  <dcterms:modified xsi:type="dcterms:W3CDTF">2017-09-25T09:50:47Z</dcterms:modified>
</cp:coreProperties>
</file>