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4" r:id="rId3"/>
    <p:sldId id="277" r:id="rId4"/>
    <p:sldId id="261" r:id="rId5"/>
    <p:sldId id="285" r:id="rId6"/>
    <p:sldId id="270" r:id="rId7"/>
    <p:sldId id="288" r:id="rId8"/>
    <p:sldId id="287" r:id="rId9"/>
    <p:sldId id="286" r:id="rId10"/>
    <p:sldId id="290" r:id="rId11"/>
    <p:sldId id="284" r:id="rId12"/>
    <p:sldId id="266" r:id="rId13"/>
    <p:sldId id="281" r:id="rId14"/>
    <p:sldId id="267" r:id="rId15"/>
    <p:sldId id="289" r:id="rId16"/>
    <p:sldId id="273" r:id="rId17"/>
  </p:sldIdLst>
  <p:sldSz cx="9144000" cy="6858000" type="screen4x3"/>
  <p:notesSz cx="6797675" cy="992822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589A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8" autoAdjust="0"/>
    <p:restoredTop sz="98601" autoAdjust="0"/>
  </p:normalViewPr>
  <p:slideViewPr>
    <p:cSldViewPr>
      <p:cViewPr>
        <p:scale>
          <a:sx n="100" d="100"/>
          <a:sy n="100" d="100"/>
        </p:scale>
        <p:origin x="-294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07060" cy="47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algn="l" defTabSz="967159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9554" y="1"/>
            <a:ext cx="2989426" cy="47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algn="r" defTabSz="967159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93604"/>
            <a:ext cx="2907060" cy="552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algn="l" defTabSz="967159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9554" y="9393604"/>
            <a:ext cx="2989426" cy="552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algn="r" defTabSz="967159">
              <a:defRPr sz="1300"/>
            </a:lvl1pPr>
          </a:lstStyle>
          <a:p>
            <a:pPr>
              <a:defRPr/>
            </a:pPr>
            <a:fld id="{2EF9CA57-A072-4503-AE00-EBFA72183F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2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20" cy="496091"/>
          </a:xfrm>
          <a:prstGeom prst="rect">
            <a:avLst/>
          </a:prstGeom>
        </p:spPr>
        <p:txBody>
          <a:bodyPr vert="horz" lIns="92693" tIns="46346" rIns="92693" bIns="4634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39" y="0"/>
            <a:ext cx="2945820" cy="496091"/>
          </a:xfrm>
          <a:prstGeom prst="rect">
            <a:avLst/>
          </a:prstGeom>
        </p:spPr>
        <p:txBody>
          <a:bodyPr vert="horz" lIns="92693" tIns="46346" rIns="92693" bIns="46346" rtlCol="0"/>
          <a:lstStyle>
            <a:lvl1pPr algn="r">
              <a:defRPr sz="1200"/>
            </a:lvl1pPr>
          </a:lstStyle>
          <a:p>
            <a:fld id="{CFBF0E4A-0A33-4FAD-B782-ECE9EAD9FF29}" type="datetimeFigureOut">
              <a:rPr lang="en-GB" smtClean="0"/>
              <a:pPr/>
              <a:t>22/09/2016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7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93" tIns="46346" rIns="92693" bIns="4634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30" y="4715265"/>
            <a:ext cx="5437816" cy="4468022"/>
          </a:xfrm>
          <a:prstGeom prst="rect">
            <a:avLst/>
          </a:prstGeom>
        </p:spPr>
        <p:txBody>
          <a:bodyPr vert="horz" lIns="92693" tIns="46346" rIns="92693" bIns="463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529"/>
            <a:ext cx="2945820" cy="496091"/>
          </a:xfrm>
          <a:prstGeom prst="rect">
            <a:avLst/>
          </a:prstGeom>
        </p:spPr>
        <p:txBody>
          <a:bodyPr vert="horz" lIns="92693" tIns="46346" rIns="92693" bIns="4634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39" y="9430529"/>
            <a:ext cx="2945820" cy="496091"/>
          </a:xfrm>
          <a:prstGeom prst="rect">
            <a:avLst/>
          </a:prstGeom>
        </p:spPr>
        <p:txBody>
          <a:bodyPr vert="horz" lIns="92693" tIns="46346" rIns="92693" bIns="46346" rtlCol="0" anchor="b"/>
          <a:lstStyle>
            <a:lvl1pPr algn="r">
              <a:defRPr sz="1200"/>
            </a:lvl1pPr>
          </a:lstStyle>
          <a:p>
            <a:fld id="{5AED8660-C34A-420A-9C17-F5F5853C1DD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969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0" y="1998663"/>
            <a:ext cx="91440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0" y="3746500"/>
            <a:ext cx="9144000" cy="762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890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238828"/>
            <a:ext cx="9144000" cy="1619172"/>
          </a:xfrm>
          <a:prstGeom prst="rect">
            <a:avLst/>
          </a:prstGeom>
        </p:spPr>
      </p:pic>
      <p:sp>
        <p:nvSpPr>
          <p:cNvPr id="11" name="Text Box 1040"/>
          <p:cNvSpPr txBox="1">
            <a:spLocks noChangeArrowheads="1"/>
          </p:cNvSpPr>
          <p:nvPr userDrawn="1"/>
        </p:nvSpPr>
        <p:spPr bwMode="auto">
          <a:xfrm>
            <a:off x="107504" y="6629400"/>
            <a:ext cx="143180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>
              <a:defRPr/>
            </a:pPr>
            <a:r>
              <a:rPr lang="en-GB" sz="800" b="1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© </a:t>
            </a:r>
            <a:r>
              <a:rPr lang="en-GB" sz="800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NERC All rights reserved</a:t>
            </a:r>
            <a:endParaRPr lang="en-GB" sz="8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48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747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677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2133600"/>
            <a:ext cx="3416300" cy="338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8813" y="2133600"/>
            <a:ext cx="3416300" cy="338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130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09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27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916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6447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1684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240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00788" y="260350"/>
            <a:ext cx="1800225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260350"/>
            <a:ext cx="5248275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227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260350"/>
            <a:ext cx="7200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2133600"/>
            <a:ext cx="698500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53" name="Text Box 29"/>
          <p:cNvSpPr txBox="1">
            <a:spLocks noChangeArrowheads="1"/>
          </p:cNvSpPr>
          <p:nvPr/>
        </p:nvSpPr>
        <p:spPr bwMode="auto">
          <a:xfrm>
            <a:off x="104043" y="6513513"/>
            <a:ext cx="143180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800" b="1" dirty="0">
                <a:latin typeface="Arial" charset="0"/>
              </a:rPr>
              <a:t>© </a:t>
            </a:r>
            <a:r>
              <a:rPr lang="en-GB" sz="800" dirty="0">
                <a:latin typeface="Arial" charset="0"/>
              </a:rPr>
              <a:t>NERC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015" y="4023312"/>
            <a:ext cx="2865120" cy="2834688"/>
          </a:xfrm>
          <a:prstGeom prst="rect">
            <a:avLst/>
          </a:prstGeom>
        </p:spPr>
      </p:pic>
      <p:pic>
        <p:nvPicPr>
          <p:cNvPr id="1030" name="Picture 35" descr="bgsklrwo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6251700"/>
            <a:ext cx="532324" cy="52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30000"/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772816"/>
            <a:ext cx="9144000" cy="1143000"/>
          </a:xfrm>
        </p:spPr>
        <p:txBody>
          <a:bodyPr/>
          <a:lstStyle/>
          <a:p>
            <a:r>
              <a:rPr lang="en-US" altLang="en-US" sz="4400" b="1" dirty="0" smtClean="0">
                <a:latin typeface="Calibri" pitchFamily="34" charset="0"/>
              </a:rPr>
              <a:t>Africa Groundwater Atlas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2756681"/>
            <a:ext cx="8855968" cy="672319"/>
          </a:xfrm>
        </p:spPr>
        <p:txBody>
          <a:bodyPr/>
          <a:lstStyle/>
          <a:p>
            <a:r>
              <a:rPr lang="en-GB" sz="2400" dirty="0" smtClean="0">
                <a:latin typeface="Calibri" pitchFamily="34" charset="0"/>
              </a:rPr>
              <a:t>Making African groundwater </a:t>
            </a:r>
            <a:r>
              <a:rPr lang="en-GB" sz="2400" dirty="0">
                <a:latin typeface="Calibri" pitchFamily="34" charset="0"/>
              </a:rPr>
              <a:t>information </a:t>
            </a:r>
            <a:r>
              <a:rPr lang="en-GB" sz="2400" dirty="0" smtClean="0">
                <a:latin typeface="Calibri" pitchFamily="34" charset="0"/>
              </a:rPr>
              <a:t>more available</a:t>
            </a:r>
            <a:endParaRPr lang="en-GB" sz="2400" dirty="0">
              <a:latin typeface="Calibri" pitchFamily="34" charset="0"/>
            </a:endParaRPr>
          </a:p>
          <a:p>
            <a:endParaRPr lang="en-US" altLang="en-US" sz="2000" dirty="0" smtClean="0"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524" y="3236223"/>
            <a:ext cx="3642836" cy="1577944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844055" y="4814167"/>
            <a:ext cx="5832648" cy="72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buClr>
                <a:schemeClr val="tx1"/>
              </a:buClr>
              <a:buSzPct val="130000"/>
            </a:pPr>
            <a:r>
              <a:rPr lang="en-GB" sz="2000" kern="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 Ó </a:t>
            </a:r>
            <a:r>
              <a:rPr lang="en-GB" sz="2000" kern="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Dochartaigh, </a:t>
            </a:r>
            <a:r>
              <a:rPr lang="en-GB" sz="2000" kern="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K Upton, A MacDonald, E Crane</a:t>
            </a: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130000"/>
            </a:pPr>
            <a:r>
              <a:rPr lang="en-GB" sz="2000" i="1" kern="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British Geological Survey </a:t>
            </a:r>
            <a:endParaRPr lang="en-GB" sz="2000" i="1" kern="0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6" name="Picture 2" descr="W:\Teams\GS\AfricaGWAtlas\Data\Admin\Logo colour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588720"/>
            <a:ext cx="965676" cy="93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beod\Documents\BGS_PROJECTS\Work_Photos\Africa\Ghana\P10401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4"/>
          <a:stretch/>
        </p:blipFill>
        <p:spPr bwMode="auto">
          <a:xfrm>
            <a:off x="6372200" y="4317138"/>
            <a:ext cx="1656184" cy="193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7488832" cy="986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>
                <a:latin typeface="Calibri" pitchFamily="34" charset="0"/>
              </a:rPr>
              <a:t>A </a:t>
            </a:r>
            <a:r>
              <a:rPr lang="en-GB" sz="2400" dirty="0">
                <a:latin typeface="Calibri" pitchFamily="34" charset="0"/>
              </a:rPr>
              <a:t>lack </a:t>
            </a:r>
            <a:r>
              <a:rPr lang="en-GB" sz="2400" dirty="0" smtClean="0">
                <a:latin typeface="Calibri" pitchFamily="34" charset="0"/>
              </a:rPr>
              <a:t>of </a:t>
            </a:r>
            <a:r>
              <a:rPr lang="en-GB" sz="2400" dirty="0">
                <a:latin typeface="Calibri" pitchFamily="34" charset="0"/>
              </a:rPr>
              <a:t>robust groundwater information </a:t>
            </a:r>
            <a:r>
              <a:rPr lang="en-GB" sz="2400" dirty="0" smtClean="0">
                <a:latin typeface="Calibri" pitchFamily="34" charset="0"/>
              </a:rPr>
              <a:t>constrains safe</a:t>
            </a:r>
            <a:r>
              <a:rPr lang="en-GB" sz="2400" dirty="0">
                <a:latin typeface="Calibri" pitchFamily="34" charset="0"/>
              </a:rPr>
              <a:t>, sustainable groundwater development in </a:t>
            </a:r>
            <a:r>
              <a:rPr lang="en-GB" sz="2400" dirty="0" smtClean="0">
                <a:latin typeface="Calibri" pitchFamily="34" charset="0"/>
              </a:rPr>
              <a:t>Africa.</a:t>
            </a:r>
            <a:endParaRPr lang="en-GB" sz="2400" dirty="0">
              <a:latin typeface="Calibri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503697" y="188640"/>
            <a:ext cx="806489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GB" b="1" kern="0" dirty="0">
              <a:latin typeface="Calibri Light" panose="020F030202020403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00113" y="44624"/>
            <a:ext cx="7200900" cy="1143000"/>
          </a:xfrm>
        </p:spPr>
        <p:txBody>
          <a:bodyPr/>
          <a:lstStyle/>
          <a:p>
            <a:pPr algn="ctr"/>
            <a:r>
              <a:rPr lang="en-GB" sz="3600" b="1" dirty="0">
                <a:solidFill>
                  <a:schemeClr val="accent6"/>
                </a:solidFill>
                <a:latin typeface="Calibri Light" panose="020F0302020204030204" pitchFamily="34" charset="0"/>
              </a:rPr>
              <a:t>Why is the Atlas important?</a:t>
            </a:r>
            <a:endParaRPr lang="en-GB" sz="3600" b="1" dirty="0">
              <a:solidFill>
                <a:schemeClr val="accent6"/>
              </a:solidFill>
            </a:endParaRPr>
          </a:p>
        </p:txBody>
      </p:sp>
      <p:pic>
        <p:nvPicPr>
          <p:cNvPr id="4098" name="Picture 2" descr="W:\Teams\GS\AfricaGWAtlas\Data\Atlas\Images\AfricaMap-mapdownloads\AlanBook\Fig 2_13 volcanic.FH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962" y="3424552"/>
            <a:ext cx="2615190" cy="166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beod\Documents\BGS_PROJECTS\Work_Photos\Africa\Alan Images\community-discussions-IMG_4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7" t="33302" r="18608"/>
          <a:stretch/>
        </p:blipFill>
        <p:spPr bwMode="auto">
          <a:xfrm>
            <a:off x="4404140" y="5157192"/>
            <a:ext cx="1870442" cy="159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beod\Documents\BGS_PROJECTS\Work_Photos\Africa\Alan Images\Copy of stripima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9" y="2110763"/>
            <a:ext cx="5164111" cy="90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beod\Documents\BGS_PROJECTS\Work_Photos\Africa\Alan Images\drought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3" y="2825452"/>
            <a:ext cx="2371877" cy="161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beod\Documents\BGS_PROJECTS\Work_Photos\Africa\Ghana\P104079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0" t="3687" b="2562"/>
          <a:stretch/>
        </p:blipFill>
        <p:spPr bwMode="auto">
          <a:xfrm>
            <a:off x="2973338" y="4833019"/>
            <a:ext cx="1333184" cy="183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5940152" y="2492896"/>
            <a:ext cx="302433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b="1" kern="0" dirty="0" smtClean="0">
                <a:latin typeface="Calibri" pitchFamily="34" charset="0"/>
              </a:rPr>
              <a:t>BUT</a:t>
            </a:r>
            <a:r>
              <a:rPr lang="en-GB" sz="2400" kern="0" dirty="0">
                <a:latin typeface="Calibri" pitchFamily="34" charset="0"/>
              </a:rPr>
              <a:t> </a:t>
            </a:r>
            <a:r>
              <a:rPr lang="en-GB" sz="2400" kern="0" dirty="0" smtClean="0">
                <a:latin typeface="Calibri" pitchFamily="34" charset="0"/>
              </a:rPr>
              <a:t>– lots of good information is out there – just not easily </a:t>
            </a:r>
            <a:r>
              <a:rPr lang="en-GB" sz="2400" b="1" kern="0" dirty="0" smtClean="0">
                <a:latin typeface="Calibri" pitchFamily="34" charset="0"/>
              </a:rPr>
              <a:t>available</a:t>
            </a:r>
            <a:r>
              <a:rPr lang="en-GB" sz="2400" kern="0" dirty="0" smtClean="0">
                <a:latin typeface="Calibri" pitchFamily="34" charset="0"/>
              </a:rPr>
              <a:t> &amp; </a:t>
            </a:r>
            <a:r>
              <a:rPr lang="en-GB" sz="2400" b="1" kern="0" dirty="0" smtClean="0">
                <a:latin typeface="Calibri" pitchFamily="34" charset="0"/>
              </a:rPr>
              <a:t>accessible</a:t>
            </a:r>
            <a:r>
              <a:rPr lang="en-GB" sz="2400" kern="0" dirty="0" smtClean="0">
                <a:latin typeface="Calibri" pitchFamily="34" charset="0"/>
              </a:rPr>
              <a:t> </a:t>
            </a:r>
            <a:endParaRPr lang="en-GB" sz="2400" b="1" kern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09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496943" cy="1143000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accent6"/>
                </a:solidFill>
                <a:latin typeface="Calibri Light" panose="020F0302020204030204" pitchFamily="34" charset="0"/>
              </a:rPr>
              <a:t>Quantitative groundwater maps of Africa</a:t>
            </a:r>
            <a:endParaRPr lang="en-GB" sz="3600" b="1" dirty="0">
              <a:solidFill>
                <a:schemeClr val="accent6"/>
              </a:solidFill>
              <a:latin typeface="Calibri Light" panose="020F0302020204030204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99052" cy="1224136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Calibri" pitchFamily="34" charset="0"/>
              </a:rPr>
              <a:t>New maps of </a:t>
            </a:r>
            <a:r>
              <a:rPr lang="en-GB" sz="2400" b="1" dirty="0" smtClean="0">
                <a:latin typeface="Calibri" pitchFamily="34" charset="0"/>
              </a:rPr>
              <a:t>aquifer productivity</a:t>
            </a:r>
            <a:r>
              <a:rPr lang="en-GB" sz="2400" dirty="0" smtClean="0">
                <a:latin typeface="Calibri" pitchFamily="34" charset="0"/>
              </a:rPr>
              <a:t>, </a:t>
            </a:r>
            <a:r>
              <a:rPr lang="en-GB" sz="2400" b="1" dirty="0" smtClean="0">
                <a:latin typeface="Calibri" pitchFamily="34" charset="0"/>
              </a:rPr>
              <a:t>groundwater storage </a:t>
            </a:r>
            <a:r>
              <a:rPr lang="en-GB" sz="2400" dirty="0" smtClean="0">
                <a:latin typeface="Calibri" pitchFamily="34" charset="0"/>
              </a:rPr>
              <a:t>&amp; </a:t>
            </a:r>
            <a:r>
              <a:rPr lang="en-GB" sz="2400" b="1" dirty="0" smtClean="0">
                <a:latin typeface="Calibri" pitchFamily="34" charset="0"/>
              </a:rPr>
              <a:t>depth to groundwater </a:t>
            </a:r>
            <a:r>
              <a:rPr lang="en-GB" sz="2400" i="1" dirty="0">
                <a:latin typeface="Calibri" pitchFamily="34" charset="0"/>
              </a:rPr>
              <a:t>(ERL 2012) </a:t>
            </a:r>
            <a:r>
              <a:rPr lang="en-GB" sz="2400" dirty="0" smtClean="0">
                <a:latin typeface="Calibri" pitchFamily="34" charset="0"/>
              </a:rPr>
              <a:t>provided a continental-scale summary =&gt; </a:t>
            </a:r>
            <a:r>
              <a:rPr lang="en-GB" sz="2400" dirty="0">
                <a:latin typeface="Calibri" pitchFamily="34" charset="0"/>
              </a:rPr>
              <a:t>enthusiastically received. </a:t>
            </a:r>
            <a:endParaRPr lang="en-GB" sz="2400" b="1" dirty="0" smtClean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71" t="22639" r="13060" b="7212"/>
          <a:stretch/>
        </p:blipFill>
        <p:spPr bwMode="auto">
          <a:xfrm>
            <a:off x="5402619" y="3395687"/>
            <a:ext cx="2121709" cy="2337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7" t="14844" r="1485"/>
          <a:stretch/>
        </p:blipFill>
        <p:spPr bwMode="auto">
          <a:xfrm>
            <a:off x="467544" y="3789040"/>
            <a:ext cx="2088232" cy="207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5" t="71391" r="39524" b="3014"/>
          <a:stretch/>
        </p:blipFill>
        <p:spPr bwMode="auto">
          <a:xfrm>
            <a:off x="107504" y="5146993"/>
            <a:ext cx="944627" cy="96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6012160" y="2195220"/>
            <a:ext cx="2555776" cy="130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buNone/>
            </a:pPr>
            <a:r>
              <a:rPr lang="en-GB" sz="2400" kern="0" dirty="0" smtClean="0">
                <a:latin typeface="Calibri" pitchFamily="34" charset="0"/>
                <a:ea typeface="+mn-ea"/>
                <a:cs typeface="+mn-cs"/>
              </a:rPr>
              <a:t>Downloadable from BGS as digital GIS-enabled files</a:t>
            </a:r>
          </a:p>
          <a:p>
            <a:endParaRPr lang="en-GB" sz="2400" kern="0" dirty="0" smtClean="0">
              <a:latin typeface="Calibri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907704" y="5845590"/>
            <a:ext cx="6185445" cy="67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buNone/>
            </a:pPr>
            <a:r>
              <a:rPr lang="en-GB" sz="2400" kern="0" dirty="0" smtClean="0">
                <a:latin typeface="Calibri" pitchFamily="34" charset="0"/>
                <a:ea typeface="+mn-ea"/>
                <a:cs typeface="+mn-cs"/>
              </a:rPr>
              <a:t>Now also available in IGRAC’s </a:t>
            </a:r>
            <a:r>
              <a:rPr lang="en-GB" sz="2400" i="1" kern="0" dirty="0" smtClean="0">
                <a:latin typeface="Calibri" pitchFamily="34" charset="0"/>
                <a:ea typeface="+mn-ea"/>
                <a:cs typeface="+mn-cs"/>
              </a:rPr>
              <a:t>Groundwater Resources in Africa </a:t>
            </a:r>
            <a:r>
              <a:rPr lang="en-GB" sz="2400" kern="0" dirty="0" smtClean="0">
                <a:latin typeface="Calibri" pitchFamily="34" charset="0"/>
                <a:ea typeface="+mn-ea"/>
                <a:cs typeface="+mn-cs"/>
              </a:rPr>
              <a:t>viewer</a:t>
            </a:r>
            <a:endParaRPr lang="en-GB" sz="2400" kern="0" dirty="0" smtClean="0">
              <a:latin typeface="Calibri" pitchFamily="34" charset="0"/>
            </a:endParaRPr>
          </a:p>
        </p:txBody>
      </p:sp>
      <p:pic>
        <p:nvPicPr>
          <p:cNvPr id="14" name="Picture 13" descr="W:\Teams\GS\DFIDAfricaGWCC\Data\HGmap\Outputs\Aquifer_inputmaps\A5productivity_april.jpg"/>
          <p:cNvPicPr>
            <a:picLocks noChangeAspect="1" noChangeArrowheads="1"/>
          </p:cNvPicPr>
          <p:nvPr/>
        </p:nvPicPr>
        <p:blipFill>
          <a:blip r:embed="rId5" cstate="print"/>
          <a:srcRect l="11707" t="50570" r="33070" b="8329"/>
          <a:stretch>
            <a:fillRect/>
          </a:stretch>
        </p:blipFill>
        <p:spPr bwMode="auto">
          <a:xfrm>
            <a:off x="3270655" y="2792609"/>
            <a:ext cx="2122464" cy="2232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891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34" t="8597" r="8829" b="20700"/>
          <a:stretch/>
        </p:blipFill>
        <p:spPr bwMode="auto">
          <a:xfrm>
            <a:off x="386483" y="1916832"/>
            <a:ext cx="527846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8859" y="476672"/>
            <a:ext cx="8151573" cy="1296144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Calibri" pitchFamily="34" charset="0"/>
              </a:rPr>
              <a:t>Consequent </a:t>
            </a:r>
            <a:r>
              <a:rPr lang="en-GB" sz="2400" dirty="0">
                <a:latin typeface="Calibri" pitchFamily="34" charset="0"/>
              </a:rPr>
              <a:t>demand to increase resolution of groundwater information to </a:t>
            </a:r>
            <a:r>
              <a:rPr lang="en-GB" sz="2400" b="1" dirty="0">
                <a:latin typeface="Calibri" pitchFamily="34" charset="0"/>
              </a:rPr>
              <a:t>country </a:t>
            </a:r>
            <a:r>
              <a:rPr lang="en-GB" sz="2400" b="1" dirty="0" smtClean="0">
                <a:latin typeface="Calibri" pitchFamily="34" charset="0"/>
              </a:rPr>
              <a:t>scale =&gt; </a:t>
            </a:r>
            <a:r>
              <a:rPr lang="en-GB" sz="2400" dirty="0" smtClean="0">
                <a:latin typeface="Calibri" pitchFamily="34" charset="0"/>
              </a:rPr>
              <a:t>development of the online </a:t>
            </a:r>
            <a:r>
              <a:rPr lang="en-GB" sz="2400" b="1" dirty="0" smtClean="0">
                <a:solidFill>
                  <a:schemeClr val="accent6"/>
                </a:solidFill>
                <a:latin typeface="Calibri Light" panose="020F0302020204030204" pitchFamily="34" charset="0"/>
              </a:rPr>
              <a:t>Africa </a:t>
            </a:r>
            <a:r>
              <a:rPr lang="en-GB" sz="2400" b="1" dirty="0">
                <a:solidFill>
                  <a:schemeClr val="accent6"/>
                </a:solidFill>
                <a:latin typeface="Calibri Light" panose="020F0302020204030204" pitchFamily="34" charset="0"/>
              </a:rPr>
              <a:t>Groundwater Atlas</a:t>
            </a:r>
            <a:endParaRPr lang="en-GB" sz="1800" b="1" dirty="0">
              <a:solidFill>
                <a:schemeClr val="accent6"/>
              </a:solidFill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GB" sz="2400" dirty="0">
              <a:latin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652120" y="5013176"/>
            <a:ext cx="2808312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>
                <a:latin typeface="Calibri" pitchFamily="34" charset="0"/>
              </a:rPr>
              <a:t>Includes the       </a:t>
            </a:r>
            <a:r>
              <a:rPr lang="en-GB" sz="2400" b="1" dirty="0" smtClean="0">
                <a:solidFill>
                  <a:schemeClr val="accent6"/>
                </a:solidFill>
                <a:latin typeface="Calibri Light" panose="020F0302020204030204" pitchFamily="34" charset="0"/>
                <a:ea typeface="+mj-ea"/>
                <a:cs typeface="+mj-cs"/>
              </a:rPr>
              <a:t>Africa </a:t>
            </a:r>
            <a:r>
              <a:rPr lang="en-GB" sz="2400" b="1" dirty="0">
                <a:solidFill>
                  <a:schemeClr val="accent6"/>
                </a:solidFill>
                <a:latin typeface="Calibri Light" panose="020F0302020204030204" pitchFamily="34" charset="0"/>
                <a:ea typeface="+mj-ea"/>
                <a:cs typeface="+mj-cs"/>
              </a:rPr>
              <a:t>Groundwater Literature </a:t>
            </a:r>
            <a:r>
              <a:rPr lang="en-GB" sz="2400" b="1" dirty="0" smtClean="0">
                <a:solidFill>
                  <a:schemeClr val="accent6"/>
                </a:solidFill>
                <a:latin typeface="Calibri Light" panose="020F0302020204030204" pitchFamily="34" charset="0"/>
                <a:ea typeface="+mj-ea"/>
                <a:cs typeface="+mj-cs"/>
              </a:rPr>
              <a:t>Archive </a:t>
            </a:r>
            <a:endParaRPr lang="en-GB" sz="2400" kern="0" dirty="0">
              <a:latin typeface="Calibri" pitchFamily="34" charset="0"/>
            </a:endParaRPr>
          </a:p>
        </p:txBody>
      </p:sp>
      <p:pic>
        <p:nvPicPr>
          <p:cNvPr id="9" name="Picture 8" descr="W:\Teams\GS\DFIDAfricaGWCC\Data\HGmap\Outputs\Aquifer_inputmaps\A5productivity_april.jpg"/>
          <p:cNvPicPr>
            <a:picLocks noChangeAspect="1" noChangeArrowheads="1"/>
          </p:cNvPicPr>
          <p:nvPr/>
        </p:nvPicPr>
        <p:blipFill>
          <a:blip r:embed="rId3" cstate="print"/>
          <a:srcRect l="11707" t="50570" r="33070" b="8329"/>
          <a:stretch>
            <a:fillRect/>
          </a:stretch>
        </p:blipFill>
        <p:spPr bwMode="auto">
          <a:xfrm>
            <a:off x="6372200" y="2646333"/>
            <a:ext cx="1395028" cy="1467184"/>
          </a:xfrm>
          <a:prstGeom prst="rect">
            <a:avLst/>
          </a:prstGeom>
          <a:noFill/>
        </p:spPr>
      </p:pic>
      <p:pic>
        <p:nvPicPr>
          <p:cNvPr id="10" name="Picture 4" descr="W:\Teams\GS\AfricaGWAtlas\Data\Atlas\ProcessDatasets\Outputs\Malawi_Hydrogeology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7" r="35867"/>
          <a:stretch/>
        </p:blipFill>
        <p:spPr bwMode="auto">
          <a:xfrm>
            <a:off x="7846558" y="3796017"/>
            <a:ext cx="694316" cy="114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W:\Teams\GS\AfricaGWAtlas\Data\Atlas\ProcessDatasets\Outputs\Morocco_Hydrogeology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4" r="17334"/>
          <a:stretch/>
        </p:blipFill>
        <p:spPr bwMode="auto">
          <a:xfrm>
            <a:off x="6921202" y="1494205"/>
            <a:ext cx="1441874" cy="105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 bwMode="auto">
          <a:xfrm flipV="1">
            <a:off x="6561162" y="2214285"/>
            <a:ext cx="360040" cy="5760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7349917" y="3650729"/>
            <a:ext cx="426439" cy="5797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0520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W:\Teams\GS\AfricaGWAtlas\Data\Atlas\Images\ContinentalMaps\Countries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668" y="1170856"/>
            <a:ext cx="2760014" cy="269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578" y="44624"/>
            <a:ext cx="8064896" cy="1152128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accent6"/>
                </a:solidFill>
                <a:latin typeface="Calibri Light" panose="020F0302020204030204" pitchFamily="34" charset="0"/>
              </a:rPr>
              <a:t>What is the Africa Groundwater Atlas?</a:t>
            </a:r>
            <a:endParaRPr lang="en-GB" sz="2800" b="1" dirty="0">
              <a:solidFill>
                <a:schemeClr val="accent6"/>
              </a:solidFill>
              <a:latin typeface="Calibri Light" panose="020F030202020403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5" t="10102" r="19935" b="12164"/>
          <a:stretch/>
        </p:blipFill>
        <p:spPr bwMode="auto">
          <a:xfrm>
            <a:off x="467544" y="1196752"/>
            <a:ext cx="3528392" cy="487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5776" y="2276872"/>
            <a:ext cx="4896544" cy="2016224"/>
          </a:xfrm>
        </p:spPr>
        <p:txBody>
          <a:bodyPr/>
          <a:lstStyle/>
          <a:p>
            <a:r>
              <a:rPr lang="en-GB" sz="2400" dirty="0" smtClean="0">
                <a:latin typeface="Calibri" pitchFamily="34" charset="0"/>
              </a:rPr>
              <a:t>A consistent overview of groundwater resources, key aquifers &amp; their hydrogeology, groundwater status &amp; management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55776" y="4221088"/>
            <a:ext cx="4990899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400" kern="0" dirty="0" smtClean="0">
                <a:latin typeface="Calibri" pitchFamily="34" charset="0"/>
              </a:rPr>
              <a:t>Covers 51 countries</a:t>
            </a:r>
          </a:p>
          <a:p>
            <a:pPr marL="342900" lvl="1" indent="-342900"/>
            <a:r>
              <a:rPr lang="en-GB" sz="2400" kern="0" dirty="0" smtClean="0">
                <a:latin typeface="Calibri" pitchFamily="34" charset="0"/>
              </a:rPr>
              <a:t>Co-written with more than 50  hydrogeologists from across Africa</a:t>
            </a:r>
            <a:endParaRPr lang="en-GB" sz="2400" kern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9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96504" y="630124"/>
            <a:ext cx="282805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>
                <a:latin typeface="Calibri" pitchFamily="34" charset="0"/>
              </a:rPr>
              <a:t>New country-scale geological maps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5" t="12546" r="11758" b="11887"/>
          <a:stretch/>
        </p:blipFill>
        <p:spPr bwMode="auto">
          <a:xfrm>
            <a:off x="567904" y="1700808"/>
            <a:ext cx="2559447" cy="376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746500" y="5799816"/>
            <a:ext cx="4209876" cy="86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>
                <a:latin typeface="Calibri" pitchFamily="34" charset="0"/>
              </a:rPr>
              <a:t>Consistent geological summaries of main formations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52" t="10298" r="11875" b="23097"/>
          <a:stretch/>
        </p:blipFill>
        <p:spPr bwMode="auto">
          <a:xfrm>
            <a:off x="4131056" y="260648"/>
            <a:ext cx="1419781" cy="1865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05" t="13653" r="1309" b="7924"/>
          <a:stretch/>
        </p:blipFill>
        <p:spPr bwMode="auto">
          <a:xfrm>
            <a:off x="3563888" y="2420888"/>
            <a:ext cx="4524412" cy="338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52" t="14412" r="11758" b="25000"/>
          <a:stretch/>
        </p:blipFill>
        <p:spPr bwMode="auto">
          <a:xfrm>
            <a:off x="5792852" y="260648"/>
            <a:ext cx="1587460" cy="188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7524328" y="390104"/>
            <a:ext cx="1414028" cy="131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1800" kern="0" dirty="0" smtClean="0">
                <a:latin typeface="Calibri" pitchFamily="34" charset="0"/>
              </a:rPr>
              <a:t>Maps updated using best available information</a:t>
            </a:r>
          </a:p>
        </p:txBody>
      </p:sp>
    </p:spTree>
    <p:extLst>
      <p:ext uri="{BB962C8B-B14F-4D97-AF65-F5344CB8AC3E}">
        <p14:creationId xmlns:p14="http://schemas.microsoft.com/office/powerpoint/2010/main" val="276988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611560" y="489167"/>
            <a:ext cx="3272573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>
                <a:latin typeface="Calibri" pitchFamily="34" charset="0"/>
              </a:rPr>
              <a:t>New country-scale hydrogeological maps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0" t="8789" r="13789" b="31069"/>
          <a:stretch/>
        </p:blipFill>
        <p:spPr bwMode="auto">
          <a:xfrm>
            <a:off x="333624" y="1697656"/>
            <a:ext cx="3145190" cy="433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0" t="68359" r="13789" b="4005"/>
          <a:stretch/>
        </p:blipFill>
        <p:spPr bwMode="auto">
          <a:xfrm>
            <a:off x="1456063" y="5010024"/>
            <a:ext cx="2052245" cy="129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699792" y="3558456"/>
            <a:ext cx="1872208" cy="1526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1800" kern="0" dirty="0" smtClean="0">
                <a:latin typeface="Calibri" pitchFamily="34" charset="0"/>
              </a:rPr>
              <a:t>Maps updated by hydrogeologists using best available information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091177" y="4359656"/>
            <a:ext cx="4017327" cy="86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>
                <a:latin typeface="Calibri" pitchFamily="34" charset="0"/>
              </a:rPr>
              <a:t>Consistent hydrogeological summaries of key aquifers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99992" y="332656"/>
            <a:ext cx="4414142" cy="3845148"/>
            <a:chOff x="4371096" y="476672"/>
            <a:chExt cx="4543038" cy="3815585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5" t="31127" r="1445" b="6242"/>
            <a:stretch/>
          </p:blipFill>
          <p:spPr bwMode="auto">
            <a:xfrm>
              <a:off x="4371097" y="1533147"/>
              <a:ext cx="4543037" cy="2759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4" t="27246" r="1260" b="49418"/>
            <a:stretch/>
          </p:blipFill>
          <p:spPr bwMode="auto">
            <a:xfrm>
              <a:off x="4371096" y="476672"/>
              <a:ext cx="4543037" cy="1023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127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46" t="16100" r="1183" b="13881"/>
          <a:stretch/>
        </p:blipFill>
        <p:spPr bwMode="auto">
          <a:xfrm>
            <a:off x="179512" y="1268351"/>
            <a:ext cx="5007024" cy="333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799753" y="260648"/>
            <a:ext cx="757992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>
                <a:latin typeface="Calibri" pitchFamily="34" charset="0"/>
              </a:rPr>
              <a:t>Country-scale maps &amp; graphical overviews of </a:t>
            </a:r>
            <a:r>
              <a:rPr lang="en-GB" sz="2400" b="1" kern="0" dirty="0" smtClean="0">
                <a:latin typeface="Calibri" pitchFamily="34" charset="0"/>
              </a:rPr>
              <a:t>climate</a:t>
            </a:r>
            <a:r>
              <a:rPr lang="en-GB" sz="2400" kern="0" dirty="0" smtClean="0">
                <a:latin typeface="Calibri" pitchFamily="34" charset="0"/>
              </a:rPr>
              <a:t>, </a:t>
            </a:r>
            <a:r>
              <a:rPr lang="en-GB" sz="2400" b="1" kern="0" dirty="0" smtClean="0">
                <a:latin typeface="Calibri" pitchFamily="34" charset="0"/>
              </a:rPr>
              <a:t>surface water</a:t>
            </a:r>
            <a:r>
              <a:rPr lang="en-GB" sz="2400" kern="0" dirty="0" smtClean="0">
                <a:latin typeface="Calibri" pitchFamily="34" charset="0"/>
              </a:rPr>
              <a:t>, </a:t>
            </a:r>
            <a:r>
              <a:rPr lang="en-GB" sz="2400" b="1" kern="0" dirty="0" smtClean="0">
                <a:latin typeface="Calibri" pitchFamily="34" charset="0"/>
              </a:rPr>
              <a:t>topography</a:t>
            </a:r>
            <a:r>
              <a:rPr lang="en-GB" sz="2400" kern="0" dirty="0" smtClean="0">
                <a:latin typeface="Calibri" pitchFamily="34" charset="0"/>
              </a:rPr>
              <a:t>, </a:t>
            </a:r>
            <a:r>
              <a:rPr lang="en-GB" sz="2400" b="1" kern="0" dirty="0" smtClean="0">
                <a:latin typeface="Calibri" pitchFamily="34" charset="0"/>
              </a:rPr>
              <a:t>soil</a:t>
            </a:r>
            <a:r>
              <a:rPr lang="en-GB" sz="2400" kern="0" dirty="0" smtClean="0">
                <a:latin typeface="Calibri" pitchFamily="34" charset="0"/>
              </a:rPr>
              <a:t> &amp; </a:t>
            </a:r>
            <a:r>
              <a:rPr lang="en-GB" sz="2400" b="1" kern="0" dirty="0" smtClean="0">
                <a:latin typeface="Calibri" pitchFamily="34" charset="0"/>
              </a:rPr>
              <a:t>land cover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95697" y="4856468"/>
            <a:ext cx="3744416" cy="108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2000" kern="0" dirty="0" smtClean="0">
                <a:latin typeface="Calibri" pitchFamily="34" charset="0"/>
              </a:rPr>
              <a:t>Consistently presented</a:t>
            </a:r>
          </a:p>
          <a:p>
            <a:pPr>
              <a:buFontTx/>
              <a:buChar char="-"/>
            </a:pPr>
            <a:r>
              <a:rPr lang="en-GB" sz="2000" kern="0" dirty="0" smtClean="0">
                <a:latin typeface="Calibri" pitchFamily="34" charset="0"/>
              </a:rPr>
              <a:t>Derived from 3</a:t>
            </a:r>
            <a:r>
              <a:rPr lang="en-GB" sz="2000" kern="0" baseline="30000" dirty="0" smtClean="0">
                <a:latin typeface="Calibri" pitchFamily="34" charset="0"/>
              </a:rPr>
              <a:t>rd</a:t>
            </a:r>
            <a:r>
              <a:rPr lang="en-GB" sz="2000" kern="0" dirty="0" smtClean="0">
                <a:latin typeface="Calibri" pitchFamily="34" charset="0"/>
              </a:rPr>
              <a:t> </a:t>
            </a:r>
            <a:r>
              <a:rPr lang="en-GB" sz="2000" kern="0" dirty="0">
                <a:latin typeface="Calibri" pitchFamily="34" charset="0"/>
              </a:rPr>
              <a:t>party </a:t>
            </a:r>
            <a:r>
              <a:rPr lang="en-GB" sz="2000" kern="0" dirty="0" smtClean="0">
                <a:latin typeface="Calibri" pitchFamily="34" charset="0"/>
              </a:rPr>
              <a:t>data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44" t="8366" r="15148" b="21712"/>
          <a:stretch/>
        </p:blipFill>
        <p:spPr bwMode="auto">
          <a:xfrm>
            <a:off x="5052205" y="1196343"/>
            <a:ext cx="2109545" cy="2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961616" y="2618161"/>
            <a:ext cx="2119057" cy="3258702"/>
            <a:chOff x="6871987" y="2762586"/>
            <a:chExt cx="2119057" cy="3258702"/>
          </a:xfrm>
        </p:grpSpPr>
        <p:pic>
          <p:nvPicPr>
            <p:cNvPr id="7173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06" t="9375" r="1719" b="33204"/>
            <a:stretch/>
          </p:blipFill>
          <p:spPr bwMode="auto">
            <a:xfrm>
              <a:off x="6871987" y="2762586"/>
              <a:ext cx="2119057" cy="251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4" name="Picture 6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14" t="39981" r="21719" b="44610"/>
            <a:stretch/>
          </p:blipFill>
          <p:spPr bwMode="auto">
            <a:xfrm>
              <a:off x="6887399" y="5339048"/>
              <a:ext cx="2088232" cy="682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4" t="15528" r="30951" b="80536"/>
          <a:stretch/>
        </p:blipFill>
        <p:spPr bwMode="auto">
          <a:xfrm>
            <a:off x="7152498" y="2445061"/>
            <a:ext cx="1059528" cy="1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415566" y="3716623"/>
            <a:ext cx="2432859" cy="2808721"/>
            <a:chOff x="6104759" y="4293096"/>
            <a:chExt cx="2238495" cy="2502586"/>
          </a:xfrm>
        </p:grpSpPr>
        <p:pic>
          <p:nvPicPr>
            <p:cNvPr id="7175" name="Picture 7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23" t="23935" r="1691" b="22159"/>
            <a:stretch/>
          </p:blipFill>
          <p:spPr bwMode="auto">
            <a:xfrm>
              <a:off x="6104759" y="4293096"/>
              <a:ext cx="2238495" cy="2502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7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21" t="19883" r="32654" b="74762"/>
            <a:stretch/>
          </p:blipFill>
          <p:spPr bwMode="auto">
            <a:xfrm>
              <a:off x="7308304" y="4408833"/>
              <a:ext cx="926770" cy="244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827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25116" y="764704"/>
            <a:ext cx="3746966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>
                <a:latin typeface="Calibri" pitchFamily="34" charset="0"/>
              </a:rPr>
              <a:t>An overview of groundwater status, use &amp; management in each country 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6" t="29240" r="1103" b="4842"/>
          <a:stretch/>
        </p:blipFill>
        <p:spPr bwMode="auto">
          <a:xfrm>
            <a:off x="539552" y="2564904"/>
            <a:ext cx="4627607" cy="28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82" t="9001" r="12948" b="9845"/>
          <a:stretch/>
        </p:blipFill>
        <p:spPr bwMode="auto">
          <a:xfrm>
            <a:off x="4716015" y="620688"/>
            <a:ext cx="3510143" cy="373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79" t="22037" r="1563" b="37620"/>
          <a:stretch/>
        </p:blipFill>
        <p:spPr bwMode="auto">
          <a:xfrm>
            <a:off x="5652120" y="4593294"/>
            <a:ext cx="2209688" cy="212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61" t="19252" r="27298" b="76966"/>
          <a:stretch/>
        </p:blipFill>
        <p:spPr bwMode="auto">
          <a:xfrm>
            <a:off x="4763522" y="6314132"/>
            <a:ext cx="807273" cy="252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63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303654" y="376203"/>
            <a:ext cx="6140554" cy="964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>
                <a:latin typeface="Calibri" pitchFamily="34" charset="0"/>
              </a:rPr>
              <a:t>Key geological &amp; hydrogeological references for more detailed country-scale information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7" t="23485" r="2263" b="40004"/>
          <a:stretch/>
        </p:blipFill>
        <p:spPr bwMode="auto">
          <a:xfrm>
            <a:off x="611560" y="1787093"/>
            <a:ext cx="5726012" cy="206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6" t="26683" r="1099" b="24581"/>
          <a:stretch/>
        </p:blipFill>
        <p:spPr bwMode="auto">
          <a:xfrm>
            <a:off x="1187625" y="3849321"/>
            <a:ext cx="5472608" cy="2532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8" t="8905" r="2027" b="4752"/>
          <a:stretch/>
        </p:blipFill>
        <p:spPr bwMode="auto">
          <a:xfrm>
            <a:off x="4797856" y="1412776"/>
            <a:ext cx="4027117" cy="296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ent Arrow 4"/>
          <p:cNvSpPr/>
          <p:nvPr/>
        </p:nvSpPr>
        <p:spPr bwMode="auto">
          <a:xfrm rot="5592587" flipH="1">
            <a:off x="6733986" y="4460346"/>
            <a:ext cx="1030217" cy="1121801"/>
          </a:xfrm>
          <a:prstGeom prst="bentArrow">
            <a:avLst>
              <a:gd name="adj1" fmla="val 25000"/>
              <a:gd name="adj2" fmla="val 25515"/>
              <a:gd name="adj3" fmla="val 25000"/>
              <a:gd name="adj4" fmla="val 4375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42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32113" r="1526" b="19837"/>
          <a:stretch/>
        </p:blipFill>
        <p:spPr bwMode="auto">
          <a:xfrm>
            <a:off x="829376" y="2060848"/>
            <a:ext cx="230246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5" t="8789" r="42847" b="69223"/>
          <a:stretch/>
        </p:blipFill>
        <p:spPr bwMode="auto">
          <a:xfrm>
            <a:off x="2780152" y="3399926"/>
            <a:ext cx="1791848" cy="21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3" t="18520" r="26835" b="43127"/>
          <a:stretch/>
        </p:blipFill>
        <p:spPr bwMode="auto">
          <a:xfrm>
            <a:off x="4816195" y="4390696"/>
            <a:ext cx="2232248" cy="206264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95536" y="260649"/>
            <a:ext cx="849694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400" b="1" kern="0" dirty="0" smtClean="0">
                <a:latin typeface="Calibri" pitchFamily="34" charset="0"/>
              </a:rPr>
              <a:t>Resource Pages</a:t>
            </a:r>
            <a:r>
              <a:rPr lang="en-GB" sz="2400" kern="0" dirty="0" smtClean="0">
                <a:latin typeface="Calibri" pitchFamily="34" charset="0"/>
              </a:rPr>
              <a:t>: background information, technical explanations &amp; links to external resources</a:t>
            </a:r>
          </a:p>
          <a:p>
            <a:r>
              <a:rPr lang="en-GB" sz="2400" kern="0" dirty="0">
                <a:latin typeface="Calibri" pitchFamily="34" charset="0"/>
              </a:rPr>
              <a:t>K</a:t>
            </a:r>
            <a:r>
              <a:rPr lang="en-GB" sz="2400" kern="0" dirty="0" smtClean="0">
                <a:latin typeface="Calibri" pitchFamily="34" charset="0"/>
              </a:rPr>
              <a:t>ey issues like groundwater use &amp; quality; recharge estimation; sustainable groundwater development &amp; management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33" t="29105" r="11094" b="26656"/>
          <a:stretch/>
        </p:blipFill>
        <p:spPr bwMode="auto">
          <a:xfrm>
            <a:off x="4708183" y="2086580"/>
            <a:ext cx="3248193" cy="206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3" t="58485" r="24932" b="4883"/>
          <a:stretch/>
        </p:blipFill>
        <p:spPr bwMode="auto">
          <a:xfrm>
            <a:off x="6516216" y="4156105"/>
            <a:ext cx="2488084" cy="197013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7" t="26881" r="11211" b="31276"/>
          <a:stretch/>
        </p:blipFill>
        <p:spPr bwMode="auto">
          <a:xfrm>
            <a:off x="899592" y="4640001"/>
            <a:ext cx="2404435" cy="142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29" t="14843" r="7931" b="41403"/>
          <a:stretch/>
        </p:blipFill>
        <p:spPr bwMode="auto">
          <a:xfrm>
            <a:off x="179512" y="5352456"/>
            <a:ext cx="2172673" cy="110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0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7768"/>
            <a:ext cx="8208912" cy="1143000"/>
          </a:xfrm>
        </p:spPr>
        <p:txBody>
          <a:bodyPr/>
          <a:lstStyle/>
          <a:p>
            <a:pPr algn="ctr"/>
            <a:r>
              <a:rPr lang="en-GB" sz="3600" b="1" dirty="0">
                <a:solidFill>
                  <a:schemeClr val="accent6"/>
                </a:solidFill>
                <a:latin typeface="Calibri Light" panose="020F0302020204030204" pitchFamily="34" charset="0"/>
              </a:rPr>
              <a:t>Africa Groundwater Literature </a:t>
            </a:r>
            <a:r>
              <a:rPr lang="en-GB" sz="3600" b="1" dirty="0" smtClean="0">
                <a:solidFill>
                  <a:schemeClr val="accent6"/>
                </a:solidFill>
                <a:latin typeface="Calibri Light" panose="020F0302020204030204" pitchFamily="34" charset="0"/>
              </a:rPr>
              <a:t>Archive</a:t>
            </a:r>
            <a:endParaRPr lang="en-GB" sz="3600" b="1" dirty="0">
              <a:solidFill>
                <a:schemeClr val="accent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40768"/>
            <a:ext cx="8208912" cy="2088232"/>
          </a:xfrm>
        </p:spPr>
        <p:txBody>
          <a:bodyPr/>
          <a:lstStyle/>
          <a:p>
            <a:pPr marL="342900" lvl="1" indent="-342900"/>
            <a:r>
              <a:rPr lang="en-GB" sz="2400" dirty="0" smtClean="0">
                <a:latin typeface="Calibri" panose="020F0502020204030204" pitchFamily="34" charset="0"/>
                <a:ea typeface="+mn-ea"/>
                <a:cs typeface="+mn-cs"/>
              </a:rPr>
              <a:t>The most </a:t>
            </a:r>
            <a:r>
              <a:rPr lang="en-GB" sz="2400" dirty="0">
                <a:latin typeface="Calibri" panose="020F0502020204030204" pitchFamily="34" charset="0"/>
                <a:ea typeface="+mn-ea"/>
                <a:cs typeface="+mn-cs"/>
              </a:rPr>
              <a:t>comprehensive yet index of African groundwater literature</a:t>
            </a:r>
          </a:p>
          <a:p>
            <a:pPr marL="342900" lvl="1" indent="-342900"/>
            <a:r>
              <a:rPr lang="en-GB" sz="2400" dirty="0" smtClean="0">
                <a:latin typeface="Calibri" panose="020F0502020204030204" pitchFamily="34" charset="0"/>
                <a:ea typeface="+mn-ea"/>
                <a:cs typeface="+mn-cs"/>
              </a:rPr>
              <a:t>~7000 entries (so far)</a:t>
            </a:r>
          </a:p>
          <a:p>
            <a:pPr marL="342900" lvl="1" indent="-342900"/>
            <a:r>
              <a:rPr lang="en-GB" sz="2400" dirty="0">
                <a:latin typeface="Calibri" panose="020F0502020204030204" pitchFamily="34" charset="0"/>
              </a:rPr>
              <a:t>Full text download if available; or for copyrighted documents, link to online abstract if </a:t>
            </a:r>
            <a:r>
              <a:rPr lang="en-GB" sz="2400" dirty="0" smtClean="0">
                <a:latin typeface="Calibri" panose="020F0502020204030204" pitchFamily="34" charset="0"/>
              </a:rPr>
              <a:t>available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9552" y="3429000"/>
            <a:ext cx="345638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/>
            <a:r>
              <a:rPr lang="en-GB" sz="2400" kern="0" dirty="0" smtClean="0">
                <a:latin typeface="Calibri" panose="020F0502020204030204" pitchFamily="34" charset="0"/>
              </a:rPr>
              <a:t>Full bibliographic references</a:t>
            </a:r>
          </a:p>
          <a:p>
            <a:pPr marL="342900" lvl="1" indent="-342900"/>
            <a:r>
              <a:rPr lang="en-GB" sz="2400" kern="0" dirty="0" smtClean="0">
                <a:latin typeface="Calibri" panose="020F0502020204030204" pitchFamily="34" charset="0"/>
              </a:rPr>
              <a:t>Builds on </a:t>
            </a:r>
            <a:r>
              <a:rPr lang="en-GB" sz="2400" kern="0" dirty="0">
                <a:latin typeface="Calibri" panose="020F0502020204030204" pitchFamily="34" charset="0"/>
              </a:rPr>
              <a:t>SADC Grey Literature </a:t>
            </a:r>
            <a:r>
              <a:rPr lang="en-GB" sz="2400" kern="0" dirty="0" smtClean="0">
                <a:latin typeface="Calibri" panose="020F0502020204030204" pitchFamily="34" charset="0"/>
              </a:rPr>
              <a:t>Archive </a:t>
            </a:r>
            <a:endParaRPr lang="en-GB" sz="2400" kern="0" dirty="0" smtClean="0">
              <a:latin typeface="Calibri" panose="020F0502020204030204" pitchFamily="34" charset="0"/>
            </a:endParaRPr>
          </a:p>
          <a:p>
            <a:pPr marL="342900" lvl="1" indent="-342900"/>
            <a:r>
              <a:rPr lang="en-GB" sz="2400" kern="0" dirty="0" smtClean="0">
                <a:latin typeface="Calibri" panose="020F0502020204030204" pitchFamily="34" charset="0"/>
              </a:rPr>
              <a:t>Complements </a:t>
            </a:r>
            <a:r>
              <a:rPr lang="en-GB" sz="2400" kern="0" dirty="0" smtClean="0">
                <a:latin typeface="Calibri" panose="020F0502020204030204" pitchFamily="34" charset="0"/>
              </a:rPr>
              <a:t>other </a:t>
            </a:r>
            <a:r>
              <a:rPr lang="en-GB" sz="2400" kern="0" dirty="0" smtClean="0">
                <a:latin typeface="Calibri" panose="020F0502020204030204" pitchFamily="34" charset="0"/>
              </a:rPr>
              <a:t>archives</a:t>
            </a:r>
            <a:r>
              <a:rPr lang="en-GB" sz="2400" kern="0" dirty="0" smtClean="0">
                <a:latin typeface="Calibri" panose="020F0502020204030204" pitchFamily="34" charset="0"/>
              </a:rPr>
              <a:t>: e.g. </a:t>
            </a:r>
            <a:r>
              <a:rPr lang="en-GB" sz="2400" kern="0" dirty="0" smtClean="0">
                <a:latin typeface="Calibri" panose="020F0502020204030204" pitchFamily="34" charset="0"/>
              </a:rPr>
              <a:t>WRC</a:t>
            </a:r>
            <a:r>
              <a:rPr lang="en-GB" sz="2400" kern="0" dirty="0" smtClean="0">
                <a:latin typeface="Calibri" panose="020F0502020204030204" pitchFamily="34" charset="0"/>
              </a:rPr>
              <a:t>; </a:t>
            </a:r>
            <a:r>
              <a:rPr lang="en-GB" sz="2400" kern="0" dirty="0" smtClean="0">
                <a:latin typeface="Calibri" panose="020F0502020204030204" pitchFamily="34" charset="0"/>
              </a:rPr>
              <a:t>IRD</a:t>
            </a:r>
            <a:endParaRPr lang="en-GB" sz="2400" kern="0" dirty="0" smtClean="0">
              <a:latin typeface="Calibri" panose="020F0502020204030204" pitchFamily="34" charset="0"/>
            </a:endParaRPr>
          </a:p>
          <a:p>
            <a:pPr marL="0" lvl="1" indent="0">
              <a:buFontTx/>
              <a:buNone/>
            </a:pPr>
            <a:endParaRPr lang="en-GB" kern="0" dirty="0" smtClean="0"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22" t="10254" r="7657"/>
          <a:stretch/>
        </p:blipFill>
        <p:spPr bwMode="auto">
          <a:xfrm>
            <a:off x="6516216" y="3048773"/>
            <a:ext cx="2471358" cy="254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8" t="8905" r="2027" b="4752"/>
          <a:stretch/>
        </p:blipFill>
        <p:spPr bwMode="auto">
          <a:xfrm>
            <a:off x="4139952" y="4221088"/>
            <a:ext cx="3177391" cy="234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86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44624"/>
            <a:ext cx="7200900" cy="1143000"/>
          </a:xfrm>
        </p:spPr>
        <p:txBody>
          <a:bodyPr/>
          <a:lstStyle/>
          <a:p>
            <a:pPr algn="ctr"/>
            <a:r>
              <a:rPr lang="en-GB" sz="3600" b="1" dirty="0">
                <a:solidFill>
                  <a:schemeClr val="accent6"/>
                </a:solidFill>
                <a:latin typeface="Calibri Light" panose="020F0302020204030204" pitchFamily="34" charset="0"/>
              </a:rPr>
              <a:t>What’s in the Archive?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8712968" cy="3744416"/>
          </a:xfrm>
        </p:spPr>
        <p:txBody>
          <a:bodyPr/>
          <a:lstStyle/>
          <a:p>
            <a:pPr marL="742950" lvl="2" indent="-342900"/>
            <a:r>
              <a:rPr lang="en-GB" sz="2400" dirty="0" smtClean="0">
                <a:latin typeface="Calibri" panose="020F0502020204030204" pitchFamily="34" charset="0"/>
                <a:ea typeface="+mn-ea"/>
                <a:cs typeface="+mn-cs"/>
              </a:rPr>
              <a:t>Unpublished reports (full texts), 1897-2014 (e.g. by geological surveys; governments; development  organisations)</a:t>
            </a:r>
          </a:p>
          <a:p>
            <a:pPr marL="742950" lvl="2" indent="-342900"/>
            <a:r>
              <a:rPr lang="en-GB" sz="2400" dirty="0" smtClean="0">
                <a:latin typeface="Calibri" panose="020F0502020204030204" pitchFamily="34" charset="0"/>
                <a:ea typeface="+mn-ea"/>
                <a:cs typeface="+mn-cs"/>
              </a:rPr>
              <a:t>Journal articles, 1927-2014 (URL to online article &amp;/or abstract)</a:t>
            </a:r>
          </a:p>
          <a:p>
            <a:pPr marL="742950" lvl="2" indent="-342900"/>
            <a:r>
              <a:rPr lang="en-GB" sz="2400" dirty="0" smtClean="0">
                <a:latin typeface="Calibri" panose="020F0502020204030204" pitchFamily="34" charset="0"/>
                <a:ea typeface="+mn-ea"/>
                <a:cs typeface="+mn-cs"/>
              </a:rPr>
              <a:t>Conference papers, academic theses, books &amp; book sections (URL to online text if available)</a:t>
            </a:r>
          </a:p>
          <a:p>
            <a:pPr marL="742950" lvl="2" indent="-342900"/>
            <a:r>
              <a:rPr lang="en-GB" sz="2400" dirty="0" smtClean="0">
                <a:latin typeface="Calibri" panose="020F0502020204030204" pitchFamily="34" charset="0"/>
                <a:ea typeface="+mn-ea"/>
                <a:cs typeface="+mn-cs"/>
              </a:rPr>
              <a:t>Hydrogeological maps (pdf or image files; or URL to online file)</a:t>
            </a:r>
          </a:p>
          <a:p>
            <a:pPr marL="342900" lvl="1" indent="-342900"/>
            <a:endParaRPr lang="en-GB" sz="2400" dirty="0" smtClean="0"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95536" y="4581128"/>
            <a:ext cx="8042685" cy="2069535"/>
            <a:chOff x="395536" y="4725144"/>
            <a:chExt cx="8042685" cy="2069535"/>
          </a:xfrm>
        </p:grpSpPr>
        <p:grpSp>
          <p:nvGrpSpPr>
            <p:cNvPr id="3" name="Group 2"/>
            <p:cNvGrpSpPr/>
            <p:nvPr/>
          </p:nvGrpSpPr>
          <p:grpSpPr>
            <a:xfrm>
              <a:off x="395536" y="4871320"/>
              <a:ext cx="3926401" cy="1923359"/>
              <a:chOff x="2296255" y="3519352"/>
              <a:chExt cx="4460653" cy="2117438"/>
            </a:xfrm>
          </p:grpSpPr>
          <p:pic>
            <p:nvPicPr>
              <p:cNvPr id="6" name="Picture 5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631" t="17970" r="18242" b="6435"/>
              <a:stretch/>
            </p:blipFill>
            <p:spPr bwMode="auto">
              <a:xfrm>
                <a:off x="5688404" y="3521732"/>
                <a:ext cx="1068504" cy="1646615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593" t="14844" r="13555" b="8691"/>
              <a:stretch/>
            </p:blipFill>
            <p:spPr bwMode="auto">
              <a:xfrm>
                <a:off x="4154257" y="3519352"/>
                <a:ext cx="1012886" cy="15996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16" t="15961" r="14688" b="9472"/>
              <a:stretch/>
            </p:blipFill>
            <p:spPr bwMode="auto">
              <a:xfrm>
                <a:off x="4943606" y="4113760"/>
                <a:ext cx="1033734" cy="152303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0" name="Picture 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52362" t="30067" r="31250" b="9395"/>
              <a:stretch>
                <a:fillRect/>
              </a:stretch>
            </p:blipFill>
            <p:spPr bwMode="auto">
              <a:xfrm>
                <a:off x="2296255" y="3640279"/>
                <a:ext cx="1042409" cy="16584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854" t="13281" r="14427" b="16945"/>
              <a:stretch/>
            </p:blipFill>
            <p:spPr bwMode="auto">
              <a:xfrm>
                <a:off x="3071043" y="3604245"/>
                <a:ext cx="1004055" cy="1389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5" name="Group 24"/>
            <p:cNvGrpSpPr/>
            <p:nvPr/>
          </p:nvGrpSpPr>
          <p:grpSpPr>
            <a:xfrm>
              <a:off x="4423482" y="4725144"/>
              <a:ext cx="4014739" cy="1825225"/>
              <a:chOff x="2234398" y="5034391"/>
              <a:chExt cx="4561011" cy="2009402"/>
            </a:xfrm>
          </p:grpSpPr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484" t="21875" r="10742" b="14844"/>
              <a:stretch/>
            </p:blipFill>
            <p:spPr bwMode="auto">
              <a:xfrm>
                <a:off x="3511058" y="5034391"/>
                <a:ext cx="1286397" cy="1262332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12798" r="17734" b="6083"/>
              <a:stretch/>
            </p:blipFill>
            <p:spPr bwMode="auto">
              <a:xfrm>
                <a:off x="2234398" y="5319800"/>
                <a:ext cx="1356959" cy="1469272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3" name="Picture 8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758" t="33758" r="5469" b="12707"/>
              <a:stretch/>
            </p:blipFill>
            <p:spPr bwMode="auto">
              <a:xfrm>
                <a:off x="4427984" y="6040605"/>
                <a:ext cx="1208431" cy="1003188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4" name="Picture 13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13505" r="5774" b="17969"/>
              <a:stretch/>
            </p:blipFill>
            <p:spPr bwMode="auto">
              <a:xfrm>
                <a:off x="5327575" y="5282568"/>
                <a:ext cx="1467834" cy="979514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5030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24" t="32459" r="8910" b="13683"/>
          <a:stretch/>
        </p:blipFill>
        <p:spPr bwMode="auto">
          <a:xfrm>
            <a:off x="4211960" y="3839684"/>
            <a:ext cx="2435793" cy="2433214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52736"/>
            <a:ext cx="7488832" cy="3096344"/>
          </a:xfrm>
        </p:spPr>
        <p:txBody>
          <a:bodyPr/>
          <a:lstStyle/>
          <a:p>
            <a:pPr marL="0" lvl="1" indent="0">
              <a:buNone/>
            </a:pPr>
            <a:r>
              <a:rPr lang="en-GB" sz="2400" dirty="0">
                <a:latin typeface="Calibri" panose="020F0502020204030204" pitchFamily="34" charset="0"/>
              </a:rPr>
              <a:t>Powerful search options:</a:t>
            </a:r>
          </a:p>
          <a:p>
            <a:pPr marL="342900" lvl="1" indent="-342900"/>
            <a:r>
              <a:rPr lang="en-GB" sz="2400" b="1" dirty="0">
                <a:latin typeface="Calibri" panose="020F0502020204030204" pitchFamily="34" charset="0"/>
              </a:rPr>
              <a:t>Thematic keyword</a:t>
            </a:r>
            <a:r>
              <a:rPr lang="en-GB" sz="2400" dirty="0">
                <a:latin typeface="Calibri" panose="020F0502020204030204" pitchFamily="34" charset="0"/>
              </a:rPr>
              <a:t>: </a:t>
            </a:r>
            <a:r>
              <a:rPr lang="en-GB" sz="2400" dirty="0" smtClean="0">
                <a:latin typeface="Calibri" panose="020F0502020204030204" pitchFamily="34" charset="0"/>
              </a:rPr>
              <a:t>&gt;200 </a:t>
            </a:r>
            <a:r>
              <a:rPr lang="en-GB" sz="2400" dirty="0">
                <a:latin typeface="Calibri" panose="020F0502020204030204" pitchFamily="34" charset="0"/>
              </a:rPr>
              <a:t>hydrogeological keywords</a:t>
            </a:r>
          </a:p>
          <a:p>
            <a:pPr marL="342900" lvl="1" indent="-342900"/>
            <a:r>
              <a:rPr lang="en-GB" sz="2400" b="1" dirty="0">
                <a:latin typeface="Calibri" panose="020F0502020204030204" pitchFamily="34" charset="0"/>
              </a:rPr>
              <a:t>Free text</a:t>
            </a:r>
            <a:r>
              <a:rPr lang="en-GB" sz="2400" dirty="0">
                <a:latin typeface="Calibri" panose="020F0502020204030204" pitchFamily="34" charset="0"/>
              </a:rPr>
              <a:t>: </a:t>
            </a:r>
            <a:r>
              <a:rPr lang="en-GB" sz="2400" dirty="0" smtClean="0">
                <a:latin typeface="Calibri" panose="020F0502020204030204" pitchFamily="34" charset="0"/>
              </a:rPr>
              <a:t>Search or Filter Results by Title &amp; Authors</a:t>
            </a:r>
          </a:p>
          <a:p>
            <a:pPr marL="342900" lvl="1" indent="-342900"/>
            <a:r>
              <a:rPr lang="en-GB" sz="2400" b="1" dirty="0">
                <a:latin typeface="Calibri" panose="020F0502020204030204" pitchFamily="34" charset="0"/>
              </a:rPr>
              <a:t>Geographically</a:t>
            </a:r>
            <a:r>
              <a:rPr lang="en-GB" sz="2400" dirty="0">
                <a:latin typeface="Calibri" panose="020F0502020204030204" pitchFamily="34" charset="0"/>
              </a:rPr>
              <a:t>:</a:t>
            </a:r>
          </a:p>
          <a:p>
            <a:pPr marL="742950" lvl="2" indent="-342900"/>
            <a:r>
              <a:rPr lang="en-GB" sz="2400" dirty="0">
                <a:latin typeface="Calibri" panose="020F0502020204030204" pitchFamily="34" charset="0"/>
              </a:rPr>
              <a:t>Every relevant reference tagged by </a:t>
            </a:r>
            <a:r>
              <a:rPr lang="en-GB" sz="2400" b="1" dirty="0">
                <a:latin typeface="Calibri" panose="020F0502020204030204" pitchFamily="34" charset="0"/>
              </a:rPr>
              <a:t>country</a:t>
            </a:r>
          </a:p>
          <a:p>
            <a:pPr marL="742950" lvl="2" indent="-342900"/>
            <a:r>
              <a:rPr lang="en-GB" sz="2400" dirty="0">
                <a:latin typeface="Calibri" panose="020F0502020204030204" pitchFamily="34" charset="0"/>
              </a:rPr>
              <a:t>As many as possible </a:t>
            </a:r>
            <a:r>
              <a:rPr lang="en-GB" sz="2400" b="1" dirty="0">
                <a:latin typeface="Calibri" panose="020F0502020204030204" pitchFamily="34" charset="0"/>
              </a:rPr>
              <a:t>georeferenced</a:t>
            </a:r>
            <a:r>
              <a:rPr lang="en-GB" sz="2400" dirty="0">
                <a:latin typeface="Calibri" panose="020F0502020204030204" pitchFamily="34" charset="0"/>
              </a:rPr>
              <a:t> &amp; searchable on interactive map</a:t>
            </a:r>
          </a:p>
          <a:p>
            <a:pPr marL="0" lvl="1" indent="0">
              <a:buNone/>
            </a:pP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08912" cy="1143000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accent6"/>
                </a:solidFill>
                <a:latin typeface="Calibri Light" panose="020F0302020204030204" pitchFamily="34" charset="0"/>
              </a:rPr>
              <a:t>Using the Archive</a:t>
            </a:r>
            <a:endParaRPr lang="en-GB" sz="3600" b="1" dirty="0">
              <a:solidFill>
                <a:schemeClr val="accent6"/>
              </a:solidFill>
              <a:latin typeface="Calibri Light" panose="020F0302020204030204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7" t="24024" r="2109" b="13282"/>
          <a:stretch/>
        </p:blipFill>
        <p:spPr bwMode="auto">
          <a:xfrm>
            <a:off x="251520" y="4282075"/>
            <a:ext cx="2057169" cy="144497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44" t="7910" r="2148" b="14247"/>
          <a:stretch/>
        </p:blipFill>
        <p:spPr bwMode="auto">
          <a:xfrm>
            <a:off x="1835696" y="4465127"/>
            <a:ext cx="2498816" cy="2191215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20" t="35295" r="7891" b="5078"/>
          <a:stretch/>
        </p:blipFill>
        <p:spPr bwMode="auto">
          <a:xfrm>
            <a:off x="6300192" y="5019241"/>
            <a:ext cx="1676276" cy="1680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69" t="29140" r="5163" b="31177"/>
          <a:stretch/>
        </p:blipFill>
        <p:spPr bwMode="auto">
          <a:xfrm>
            <a:off x="6804248" y="3881809"/>
            <a:ext cx="2017006" cy="1093884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70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3578" y="476672"/>
            <a:ext cx="8064896" cy="86409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sz="3600" b="1" kern="0" dirty="0" smtClean="0">
                <a:solidFill>
                  <a:schemeClr val="accent6"/>
                </a:solidFill>
                <a:latin typeface="Calibri Light" panose="020F0302020204030204" pitchFamily="34" charset="0"/>
              </a:rPr>
              <a:t>What’s next for the Atlas and Archive?</a:t>
            </a:r>
            <a:endParaRPr lang="en-GB" sz="3600" b="1" kern="0" dirty="0">
              <a:solidFill>
                <a:schemeClr val="accent6"/>
              </a:solidFill>
              <a:latin typeface="Calibri Light" panose="020F0302020204030204" pitchFamily="34" charset="0"/>
            </a:endParaRPr>
          </a:p>
        </p:txBody>
      </p:sp>
      <p:pic>
        <p:nvPicPr>
          <p:cNvPr id="8194" name="Picture 2" descr="W:\Teams\GS\AfricaGWAtlas\Data\Atlas\Images\AtlasCountryCover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32632"/>
            <a:ext cx="3606327" cy="411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067944" y="1340768"/>
            <a:ext cx="4932040" cy="460851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30000"/>
              <a:buChar char="•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400" kern="0" dirty="0" smtClean="0">
                <a:latin typeface="Calibri" pitchFamily="34" charset="0"/>
              </a:rPr>
              <a:t>Improve level of detail for countries currently with only sparse information</a:t>
            </a:r>
          </a:p>
          <a:p>
            <a:r>
              <a:rPr lang="en-GB" sz="2400" kern="0" dirty="0" smtClean="0">
                <a:latin typeface="Calibri" pitchFamily="34" charset="0"/>
              </a:rPr>
              <a:t>Include GIS downloads of hydrogeology &amp; geology maps</a:t>
            </a:r>
          </a:p>
          <a:p>
            <a:r>
              <a:rPr lang="en-GB" sz="2400" kern="0" dirty="0" smtClean="0">
                <a:latin typeface="Calibri" pitchFamily="34" charset="0"/>
              </a:rPr>
              <a:t>Offline Atlas version</a:t>
            </a:r>
          </a:p>
          <a:p>
            <a:r>
              <a:rPr lang="en-GB" sz="2400" kern="0" dirty="0" smtClean="0">
                <a:latin typeface="Calibri" pitchFamily="34" charset="0"/>
              </a:rPr>
              <a:t>Update Archive with more hard-to-access groundwater documents</a:t>
            </a:r>
          </a:p>
          <a:p>
            <a:endParaRPr lang="en-GB" sz="2400" kern="0" dirty="0">
              <a:latin typeface="Calibri" pitchFamily="34" charset="0"/>
            </a:endParaRPr>
          </a:p>
          <a:p>
            <a:r>
              <a:rPr lang="en-GB" sz="2400" kern="0" dirty="0" smtClean="0">
                <a:latin typeface="Calibri" pitchFamily="34" charset="0"/>
              </a:rPr>
              <a:t>Explore with users what further developments they’d like to see</a:t>
            </a:r>
          </a:p>
        </p:txBody>
      </p:sp>
    </p:spTree>
    <p:extLst>
      <p:ext uri="{BB962C8B-B14F-4D97-AF65-F5344CB8AC3E}">
        <p14:creationId xmlns:p14="http://schemas.microsoft.com/office/powerpoint/2010/main" val="323242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500" y="207349"/>
            <a:ext cx="7200900" cy="1008410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chemeClr val="accent6"/>
                </a:solidFill>
                <a:latin typeface="Calibri Light" panose="020F0302020204030204" pitchFamily="34" charset="0"/>
              </a:rPr>
              <a:t>Available online now!</a:t>
            </a:r>
            <a:endParaRPr lang="en-GB" b="1" dirty="0">
              <a:solidFill>
                <a:schemeClr val="accent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460" y="5517232"/>
            <a:ext cx="7416824" cy="731884"/>
          </a:xfrm>
        </p:spPr>
        <p:txBody>
          <a:bodyPr/>
          <a:lstStyle/>
          <a:p>
            <a:pPr marL="0" lvl="1" indent="0">
              <a:buNone/>
            </a:pPr>
            <a:r>
              <a:rPr lang="en-GB" sz="2800" b="1" u="sng" dirty="0" smtClean="0">
                <a:solidFill>
                  <a:schemeClr val="accent2"/>
                </a:solidFill>
                <a:latin typeface="Calibri" panose="020F0502020204030204" pitchFamily="34" charset="0"/>
                <a:ea typeface="+mn-ea"/>
                <a:cs typeface="+mn-cs"/>
              </a:rPr>
              <a:t>http://www.bgs.ac.uk/africagroundwateratlas</a:t>
            </a:r>
          </a:p>
          <a:p>
            <a:pPr marL="0" lvl="1" indent="0">
              <a:buNone/>
            </a:pPr>
            <a:endParaRPr lang="en-GB" sz="2000" b="1" u="sng" dirty="0" smtClean="0">
              <a:solidFill>
                <a:schemeClr val="accent6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9" t="10676" r="2706" b="5241"/>
          <a:stretch/>
        </p:blipFill>
        <p:spPr bwMode="auto">
          <a:xfrm>
            <a:off x="1841196" y="1412776"/>
            <a:ext cx="5409353" cy="3950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49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 BGS template 2014">
  <a:themeElements>
    <a:clrScheme name="New BGS template_2009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990099"/>
      </a:hlink>
      <a:folHlink>
        <a:srgbClr val="990099"/>
      </a:folHlink>
    </a:clrScheme>
    <a:fontScheme name="New BGS template_200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w BGS template_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GS template_200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BGS template_2009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GS template_2009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GS template_2009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GS template_2009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GS template_2009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GS template_2009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9900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GS template_2009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990099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BGS template 2014</Template>
  <TotalTime>3542</TotalTime>
  <Words>498</Words>
  <Application>Microsoft Office PowerPoint</Application>
  <PresentationFormat>On-screen Show (4:3)</PresentationFormat>
  <Paragraphs>60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NEW BGS template 2014</vt:lpstr>
      <vt:lpstr>Africa Groundwater Atlas</vt:lpstr>
      <vt:lpstr>Why is the Atlas important?</vt:lpstr>
      <vt:lpstr>Quantitative groundwater maps of Africa</vt:lpstr>
      <vt:lpstr>PowerPoint Presentation</vt:lpstr>
      <vt:lpstr>What is the Africa Groundwater Atlas?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Africa Groundwater Literature Archive</vt:lpstr>
      <vt:lpstr>What’s in the Archive?</vt:lpstr>
      <vt:lpstr>Using the Archive</vt:lpstr>
      <vt:lpstr>PowerPoint Presentation</vt:lpstr>
      <vt:lpstr>Available online now!</vt:lpstr>
    </vt:vector>
  </TitlesOfParts>
  <Manager>Ian Jackson</Manager>
  <Company>The British Geological Survey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Ó Dochartaigh, Brighid E.</dc:creator>
  <cp:lastModifiedBy>Ó Dochartaigh, Brighid E.</cp:lastModifiedBy>
  <cp:revision>126</cp:revision>
  <cp:lastPrinted>2016-09-21T15:00:48Z</cp:lastPrinted>
  <dcterms:created xsi:type="dcterms:W3CDTF">2014-05-12T08:29:12Z</dcterms:created>
  <dcterms:modified xsi:type="dcterms:W3CDTF">2016-09-22T15:43:30Z</dcterms:modified>
</cp:coreProperties>
</file>