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handoutMasterIdLst>
    <p:handoutMasterId r:id="rId15"/>
  </p:handoutMasterIdLst>
  <p:sldIdLst>
    <p:sldId id="275" r:id="rId3"/>
    <p:sldId id="277" r:id="rId4"/>
    <p:sldId id="279" r:id="rId5"/>
    <p:sldId id="280" r:id="rId6"/>
    <p:sldId id="283" r:id="rId7"/>
    <p:sldId id="281" r:id="rId8"/>
    <p:sldId id="282" r:id="rId9"/>
    <p:sldId id="284" r:id="rId10"/>
    <p:sldId id="278" r:id="rId11"/>
    <p:sldId id="276" r:id="rId12"/>
    <p:sldId id="28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el Olago" initials="DO" lastIdx="4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B7BB"/>
    <a:srgbClr val="2D748D"/>
    <a:srgbClr val="00ADBB"/>
    <a:srgbClr val="FAA634"/>
    <a:srgbClr val="A83C70"/>
    <a:srgbClr val="88C2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9084" autoAdjust="0"/>
  </p:normalViewPr>
  <p:slideViewPr>
    <p:cSldViewPr>
      <p:cViewPr varScale="1">
        <p:scale>
          <a:sx n="100" d="100"/>
          <a:sy n="100" d="100"/>
        </p:scale>
        <p:origin x="-181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4" d="100"/>
          <a:sy n="64" d="100"/>
        </p:scale>
        <p:origin x="-2814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33308E-99ED-4491-B7DF-4469D7BC16B3}" type="datetimeFigureOut">
              <a:rPr lang="en-GB" smtClean="0"/>
              <a:t>02/05/2019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C772C-1C37-4604-8DE7-3DA558B3FF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5290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4CB78-136D-4F4B-AEBD-F1A30331C79C}" type="datetimeFigureOut">
              <a:rPr lang="en-GB" smtClean="0"/>
              <a:t>02/05/2019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E6BDAE-B0F4-46FB-84BA-1D21E35467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689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6BDAE-B0F4-46FB-84BA-1D21E354675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059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87624" y="739552"/>
            <a:ext cx="7632848" cy="14700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GB" dirty="0"/>
              <a:t>Click to add presentation title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187624" y="1844824"/>
            <a:ext cx="6049962" cy="1152525"/>
          </a:xfrm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Click to add speaker name(s)</a:t>
            </a:r>
          </a:p>
        </p:txBody>
      </p:sp>
    </p:spTree>
    <p:extLst>
      <p:ext uri="{BB962C8B-B14F-4D97-AF65-F5344CB8AC3E}">
        <p14:creationId xmlns:p14="http://schemas.microsoft.com/office/powerpoint/2010/main" val="2926968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7B7B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Rectangle 3"/>
          <p:cNvSpPr/>
          <p:nvPr userDrawn="1"/>
        </p:nvSpPr>
        <p:spPr>
          <a:xfrm>
            <a:off x="-36512" y="6381328"/>
            <a:ext cx="9180512" cy="476672"/>
          </a:xfrm>
          <a:prstGeom prst="rect">
            <a:avLst/>
          </a:prstGeom>
          <a:solidFill>
            <a:srgbClr val="00A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 userDrawn="1"/>
        </p:nvSpPr>
        <p:spPr>
          <a:xfrm>
            <a:off x="5939386" y="6404220"/>
            <a:ext cx="31998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REACH Water Security and Poverty Conference 27-29 March | Keble</a:t>
            </a:r>
            <a:r>
              <a:rPr lang="en-GB" sz="1100" baseline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College, Oxford</a:t>
            </a:r>
            <a:endParaRPr lang="en-US" sz="11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374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-36512" y="6381328"/>
            <a:ext cx="9180512" cy="476672"/>
          </a:xfrm>
          <a:prstGeom prst="rect">
            <a:avLst/>
          </a:prstGeom>
          <a:solidFill>
            <a:srgbClr val="00A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5939386" y="6404220"/>
            <a:ext cx="31998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REACH Water Security and Poverty Conference 27-29 March | Keble</a:t>
            </a:r>
            <a:r>
              <a:rPr lang="en-GB" sz="1100" baseline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College, Oxford</a:t>
            </a:r>
            <a:endParaRPr lang="en-US" sz="11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868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Futura Bk BT" panose="020B0502020204020303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-36512" y="6381328"/>
            <a:ext cx="9180512" cy="476672"/>
          </a:xfrm>
          <a:prstGeom prst="rect">
            <a:avLst/>
          </a:prstGeom>
          <a:solidFill>
            <a:srgbClr val="00A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 userDrawn="1"/>
        </p:nvSpPr>
        <p:spPr>
          <a:xfrm>
            <a:off x="5939386" y="6404220"/>
            <a:ext cx="31998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REACH Water Security and Poverty Conference 27-29 March | Keble</a:t>
            </a:r>
            <a:r>
              <a:rPr lang="en-GB" sz="1100" baseline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College, Oxford</a:t>
            </a:r>
            <a:endParaRPr lang="en-US" sz="11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459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Rectangle 6"/>
          <p:cNvSpPr/>
          <p:nvPr userDrawn="1"/>
        </p:nvSpPr>
        <p:spPr>
          <a:xfrm>
            <a:off x="-36512" y="6381328"/>
            <a:ext cx="9180512" cy="476672"/>
          </a:xfrm>
          <a:prstGeom prst="rect">
            <a:avLst/>
          </a:prstGeom>
          <a:solidFill>
            <a:srgbClr val="00A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5939386" y="6404220"/>
            <a:ext cx="31998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REACH Water Security and Poverty Conference 27-29 March | Keble</a:t>
            </a:r>
            <a:r>
              <a:rPr lang="en-GB" sz="1100" baseline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College, Oxford</a:t>
            </a:r>
            <a:endParaRPr lang="en-US" sz="11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244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36512" y="6381328"/>
            <a:ext cx="9180512" cy="476672"/>
          </a:xfrm>
          <a:prstGeom prst="rect">
            <a:avLst/>
          </a:prstGeom>
          <a:solidFill>
            <a:srgbClr val="00A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 userDrawn="1"/>
        </p:nvSpPr>
        <p:spPr>
          <a:xfrm>
            <a:off x="5939386" y="6404220"/>
            <a:ext cx="31998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REACH Water Security and Poverty Conference 27-29 March | Keble</a:t>
            </a:r>
            <a:r>
              <a:rPr lang="en-GB" sz="1100" baseline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College, Oxford</a:t>
            </a:r>
            <a:endParaRPr lang="en-US" sz="11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544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0">
                <a:latin typeface="Futura Bk BT" panose="020B0502020204020303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-36512" y="6381328"/>
            <a:ext cx="9180512" cy="476672"/>
          </a:xfrm>
          <a:prstGeom prst="rect">
            <a:avLst/>
          </a:prstGeom>
          <a:solidFill>
            <a:srgbClr val="00A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 userDrawn="1"/>
        </p:nvSpPr>
        <p:spPr>
          <a:xfrm>
            <a:off x="5939386" y="6404220"/>
            <a:ext cx="31998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REACH Water Security and Poverty Conference 27-29 March | Keble</a:t>
            </a:r>
            <a:r>
              <a:rPr lang="en-GB" sz="1100" baseline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College, Oxford</a:t>
            </a:r>
            <a:endParaRPr lang="en-US" sz="11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148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>
                <a:latin typeface="Futura Bk BT" panose="020B0502020204020303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-36512" y="6381328"/>
            <a:ext cx="9180512" cy="476672"/>
          </a:xfrm>
          <a:prstGeom prst="rect">
            <a:avLst/>
          </a:prstGeom>
          <a:solidFill>
            <a:srgbClr val="00A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 userDrawn="1"/>
        </p:nvSpPr>
        <p:spPr>
          <a:xfrm>
            <a:off x="5939386" y="6404220"/>
            <a:ext cx="31998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REACH Water Security and Poverty Conference 27-29 March | Keble</a:t>
            </a:r>
            <a:r>
              <a:rPr lang="en-GB" sz="1100" baseline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College, Oxford</a:t>
            </a:r>
            <a:endParaRPr lang="en-US" sz="11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741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252520" cy="690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356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9011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rgbClr val="00ADBB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226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25820" y="-46686"/>
            <a:ext cx="9148765" cy="3619702"/>
          </a:xfrm>
          <a:prstGeom prst="rect">
            <a:avLst/>
          </a:prstGeom>
          <a:solidFill>
            <a:srgbClr val="00A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6"/>
          <p:cNvSpPr txBox="1">
            <a:spLocks/>
          </p:cNvSpPr>
          <p:nvPr/>
        </p:nvSpPr>
        <p:spPr>
          <a:xfrm>
            <a:off x="683568" y="620688"/>
            <a:ext cx="7956376" cy="147002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rgbClr val="00ADB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GB" dirty="0">
                <a:solidFill>
                  <a:schemeClr val="bg1"/>
                </a:solidFill>
              </a:rPr>
              <a:t>What is the Status of Groundwater Science in Africa?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1523581" y="2585380"/>
            <a:ext cx="6049962" cy="11525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800" dirty="0">
                <a:solidFill>
                  <a:schemeClr val="bg1"/>
                </a:solidFill>
              </a:rPr>
              <a:t>Daniel Olago, </a:t>
            </a:r>
          </a:p>
          <a:p>
            <a:pPr marL="0" indent="0" algn="ctr">
              <a:buNone/>
            </a:pPr>
            <a:r>
              <a:rPr lang="en-GB" sz="2800" dirty="0">
                <a:solidFill>
                  <a:schemeClr val="bg1"/>
                </a:solidFill>
              </a:rPr>
              <a:t>University of Nairobi</a:t>
            </a:r>
          </a:p>
        </p:txBody>
      </p:sp>
    </p:spTree>
    <p:extLst>
      <p:ext uri="{BB962C8B-B14F-4D97-AF65-F5344CB8AC3E}">
        <p14:creationId xmlns:p14="http://schemas.microsoft.com/office/powerpoint/2010/main" val="3894271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0819585-859A-4CC3-BBF0-F205CBD20009}"/>
              </a:ext>
            </a:extLst>
          </p:cNvPr>
          <p:cNvSpPr/>
          <p:nvPr/>
        </p:nvSpPr>
        <p:spPr>
          <a:xfrm>
            <a:off x="0" y="0"/>
            <a:ext cx="9144000" cy="6926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solidFill>
                  <a:srgbClr val="27B7B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Africa Water Vision 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87524" y="702374"/>
            <a:ext cx="8568952" cy="5174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Arial" charset="0"/>
              <a:buChar char="•"/>
              <a:defRPr/>
            </a:pPr>
            <a:r>
              <a:rPr lang="en-GB" sz="2400" dirty="0">
                <a:solidFill>
                  <a:srgbClr val="FF0000"/>
                </a:solidFill>
                <a:latin typeface="+mn-lt"/>
                <a:cs typeface="+mn-cs"/>
              </a:rPr>
              <a:t>Africa Water Vision for the Year 2025 </a:t>
            </a:r>
          </a:p>
          <a:p>
            <a:pPr eaLnBrk="0" hangingPunct="0">
              <a:spcBef>
                <a:spcPct val="20000"/>
              </a:spcBef>
              <a:buClr>
                <a:schemeClr val="hlink"/>
              </a:buClr>
              <a:buSzPct val="110000"/>
              <a:defRPr/>
            </a:pPr>
            <a:r>
              <a:rPr lang="en-GB" sz="2400" dirty="0">
                <a:solidFill>
                  <a:srgbClr val="7030A0"/>
                </a:solidFill>
                <a:latin typeface="+mn-lt"/>
                <a:cs typeface="+mn-cs"/>
              </a:rPr>
              <a:t>“An Africa where there is an equitable and sustainable use and management of water resources for poverty alleviation, socio-economic development, regional cooperation, and the environment.”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Arial" charset="0"/>
              <a:buChar char="•"/>
              <a:defRPr/>
            </a:pPr>
            <a:r>
              <a:rPr lang="en-GB" sz="2400" dirty="0" err="1">
                <a:solidFill>
                  <a:srgbClr val="FF0000"/>
                </a:solidFill>
                <a:latin typeface="+mn-lt"/>
                <a:cs typeface="+mn-cs"/>
              </a:rPr>
              <a:t>WatSan</a:t>
            </a:r>
            <a:r>
              <a:rPr lang="en-GB" sz="2400" dirty="0">
                <a:solidFill>
                  <a:srgbClr val="FF0000"/>
                </a:solidFill>
                <a:latin typeface="+mn-lt"/>
                <a:cs typeface="+mn-cs"/>
              </a:rPr>
              <a:t> Targets 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Arial" charset="0"/>
              <a:buChar char="•"/>
              <a:defRPr/>
            </a:pPr>
            <a:r>
              <a:rPr lang="en-GB" sz="2400" dirty="0">
                <a:solidFill>
                  <a:srgbClr val="7030A0"/>
                </a:solidFill>
                <a:latin typeface="+mn-lt"/>
                <a:cs typeface="+mn-cs"/>
              </a:rPr>
              <a:t>75% reduction of the populations having no access to a hygienic and suitable system of drinking water-supply and sanitation before 2015. </a:t>
            </a:r>
            <a:r>
              <a:rPr lang="en-GB" sz="2400" dirty="0">
                <a:solidFill>
                  <a:srgbClr val="FF0000"/>
                </a:solidFill>
              </a:rPr>
              <a:t>[MDG]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Arial" charset="0"/>
              <a:buChar char="•"/>
              <a:defRPr/>
            </a:pPr>
            <a:r>
              <a:rPr lang="en-GB" sz="2400" dirty="0">
                <a:solidFill>
                  <a:srgbClr val="7030A0"/>
                </a:solidFill>
                <a:latin typeface="+mn-lt"/>
                <a:cs typeface="+mn-cs"/>
              </a:rPr>
              <a:t>Reduce by 95% the populations having no access to a hygienic and suitable system of drinking water-supply and sanitation before 2025. </a:t>
            </a:r>
            <a:r>
              <a:rPr lang="en-GB" sz="2400" dirty="0">
                <a:solidFill>
                  <a:srgbClr val="FF0000"/>
                </a:solidFill>
              </a:rPr>
              <a:t>[AWV]</a:t>
            </a:r>
          </a:p>
        </p:txBody>
      </p:sp>
    </p:spTree>
    <p:extLst>
      <p:ext uri="{BB962C8B-B14F-4D97-AF65-F5344CB8AC3E}">
        <p14:creationId xmlns:p14="http://schemas.microsoft.com/office/powerpoint/2010/main" val="1043516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0819585-859A-4CC3-BBF0-F205CBD20009}"/>
              </a:ext>
            </a:extLst>
          </p:cNvPr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rgbClr val="27B7B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Africa’s Science and Technology Consolidated Plan of Action</a:t>
            </a:r>
            <a:r>
              <a:rPr lang="en-US" sz="3000" dirty="0">
                <a:solidFill>
                  <a:srgbClr val="27B7B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2006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87524" y="1410991"/>
            <a:ext cx="8568952" cy="5174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Arial" charset="0"/>
              <a:buChar char="•"/>
              <a:defRPr/>
            </a:pPr>
            <a:r>
              <a:rPr lang="en-GB" sz="2400" dirty="0">
                <a:solidFill>
                  <a:srgbClr val="FF0000"/>
                </a:solidFill>
              </a:rPr>
              <a:t>Vision: an Africa well integrated into the global economy and free of poverty</a:t>
            </a:r>
          </a:p>
          <a:p>
            <a:pPr eaLnBrk="0" hangingPunct="0">
              <a:spcBef>
                <a:spcPct val="20000"/>
              </a:spcBef>
              <a:buClr>
                <a:schemeClr val="hlink"/>
              </a:buClr>
              <a:buSzPct val="110000"/>
              <a:defRPr/>
            </a:pPr>
            <a:r>
              <a:rPr lang="en-GB" sz="2400" b="1" dirty="0">
                <a:solidFill>
                  <a:srgbClr val="7030A0"/>
                </a:solidFill>
              </a:rPr>
              <a:t>Some of the Focal Areas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Arial" charset="0"/>
              <a:buChar char="•"/>
              <a:defRPr/>
            </a:pPr>
            <a:r>
              <a:rPr lang="en-GB" sz="2400" dirty="0">
                <a:solidFill>
                  <a:srgbClr val="0070C0"/>
                </a:solidFill>
              </a:rPr>
              <a:t>Improving infrastructure for R&amp;D and promote sharing of such facilities;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Arial" charset="0"/>
              <a:buChar char="•"/>
              <a:defRPr/>
            </a:pPr>
            <a:r>
              <a:rPr lang="en-GB" sz="2400" dirty="0">
                <a:solidFill>
                  <a:srgbClr val="0070C0"/>
                </a:solidFill>
              </a:rPr>
              <a:t>Strengthening the continent’s human skills base by increasing the number of scientists, technicians and engineers;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Arial" charset="0"/>
              <a:buChar char="•"/>
              <a:defRPr/>
            </a:pPr>
            <a:r>
              <a:rPr lang="en-GB" sz="2400" dirty="0">
                <a:solidFill>
                  <a:srgbClr val="0070C0"/>
                </a:solidFill>
              </a:rPr>
              <a:t>Building a strong political &amp; civil society constituency for S&amp;T in Africa;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Font typeface="Arial" charset="0"/>
              <a:buChar char="•"/>
              <a:defRPr/>
            </a:pPr>
            <a:r>
              <a:rPr lang="en-GB" sz="2400" dirty="0">
                <a:solidFill>
                  <a:srgbClr val="0070C0"/>
                </a:solidFill>
              </a:rPr>
              <a:t>Promoting the application of S&amp;T to achieve specific MDGs (sic. SDGs)</a:t>
            </a:r>
          </a:p>
        </p:txBody>
      </p:sp>
    </p:spTree>
    <p:extLst>
      <p:ext uri="{BB962C8B-B14F-4D97-AF65-F5344CB8AC3E}">
        <p14:creationId xmlns:p14="http://schemas.microsoft.com/office/powerpoint/2010/main" val="1060741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980728"/>
            <a:ext cx="8208912" cy="564257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0819585-859A-4CC3-BBF0-F205CBD20009}"/>
              </a:ext>
            </a:extLst>
          </p:cNvPr>
          <p:cNvSpPr/>
          <p:nvPr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rgbClr val="27B7B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Economic Diversification in Africa Hampered by a Skills Shortage</a:t>
            </a:r>
            <a:endParaRPr lang="en-US" sz="3000" dirty="0">
              <a:solidFill>
                <a:srgbClr val="27B7B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302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412776"/>
            <a:ext cx="8194791" cy="462373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0819585-859A-4CC3-BBF0-F205CBD20009}"/>
              </a:ext>
            </a:extLst>
          </p:cNvPr>
          <p:cNvSpPr/>
          <p:nvPr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rgbClr val="27B7B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Three out of 10 Sub-Saharan Researchers is a Woman</a:t>
            </a:r>
            <a:endParaRPr lang="en-US" sz="3000" dirty="0">
              <a:solidFill>
                <a:srgbClr val="27B7B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060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3044" y="3861048"/>
            <a:ext cx="4010956" cy="232162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0819585-859A-4CC3-BBF0-F205CBD20009}"/>
              </a:ext>
            </a:extLst>
          </p:cNvPr>
          <p:cNvSpPr/>
          <p:nvPr/>
        </p:nvSpPr>
        <p:spPr>
          <a:xfrm>
            <a:off x="0" y="0"/>
            <a:ext cx="4951346" cy="7647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rgbClr val="27B7B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Scales – Coarse to Fine</a:t>
            </a:r>
            <a:endParaRPr lang="en-US" sz="3000" dirty="0">
              <a:solidFill>
                <a:srgbClr val="27B7B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1037"/>
          <a:stretch/>
        </p:blipFill>
        <p:spPr>
          <a:xfrm>
            <a:off x="4564143" y="0"/>
            <a:ext cx="4579858" cy="3861048"/>
          </a:xfrm>
          <a:prstGeom prst="rect">
            <a:avLst/>
          </a:prstGeom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9195" y="5589240"/>
            <a:ext cx="5091250" cy="764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SzPct val="110000"/>
              <a:buFont typeface="Arial" panose="020B0604020202020204" pitchFamily="34" charset="0"/>
              <a:buChar char="•"/>
            </a:pPr>
            <a:r>
              <a:rPr lang="en-GB" altLang="en-US" sz="1800" dirty="0">
                <a:solidFill>
                  <a:srgbClr val="FF0000"/>
                </a:solidFill>
              </a:rPr>
              <a:t>LARGE SCALE: </a:t>
            </a:r>
            <a:r>
              <a:rPr lang="en-GB" altLang="en-US" sz="1800" dirty="0"/>
              <a:t>Regional  &amp; sub-regional aquifer systems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0643" y="764704"/>
            <a:ext cx="4625430" cy="436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376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0819585-859A-4CC3-BBF0-F205CBD20009}"/>
              </a:ext>
            </a:extLst>
          </p:cNvPr>
          <p:cNvSpPr/>
          <p:nvPr/>
        </p:nvSpPr>
        <p:spPr>
          <a:xfrm>
            <a:off x="0" y="0"/>
            <a:ext cx="4951346" cy="7647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rgbClr val="27B7B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Scales – Coarse to Fine</a:t>
            </a:r>
            <a:endParaRPr lang="en-US" sz="3000" dirty="0">
              <a:solidFill>
                <a:srgbClr val="27B7B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30120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10000"/>
              <a:buFont typeface="Arial" panose="020B0604020202020204" pitchFamily="34" charset="0"/>
              <a:buChar char="•"/>
            </a:pPr>
            <a:r>
              <a:rPr lang="en-GB" altLang="en-US" dirty="0">
                <a:solidFill>
                  <a:srgbClr val="FF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INTERMEDIATE SCALE: </a:t>
            </a:r>
            <a:r>
              <a:rPr lang="en-GB" altLang="en-US" dirty="0">
                <a:solidFill>
                  <a:srgbClr val="0070C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National to sub-national or small transboundary systems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1346" y="0"/>
            <a:ext cx="3957227" cy="4747637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5903089" y="1539433"/>
            <a:ext cx="1770926" cy="1863524"/>
          </a:xfrm>
          <a:custGeom>
            <a:avLst/>
            <a:gdLst>
              <a:gd name="connsiteX0" fmla="*/ 0 w 1770926"/>
              <a:gd name="connsiteY0" fmla="*/ 0 h 1863524"/>
              <a:gd name="connsiteX1" fmla="*/ 81022 w 1770926"/>
              <a:gd name="connsiteY1" fmla="*/ 57873 h 1863524"/>
              <a:gd name="connsiteX2" fmla="*/ 104172 w 1770926"/>
              <a:gd name="connsiteY2" fmla="*/ 81023 h 1863524"/>
              <a:gd name="connsiteX3" fmla="*/ 138896 w 1770926"/>
              <a:gd name="connsiteY3" fmla="*/ 92597 h 1863524"/>
              <a:gd name="connsiteX4" fmla="*/ 196769 w 1770926"/>
              <a:gd name="connsiteY4" fmla="*/ 115747 h 1863524"/>
              <a:gd name="connsiteX5" fmla="*/ 300941 w 1770926"/>
              <a:gd name="connsiteY5" fmla="*/ 208344 h 1863524"/>
              <a:gd name="connsiteX6" fmla="*/ 393539 w 1770926"/>
              <a:gd name="connsiteY6" fmla="*/ 254643 h 1863524"/>
              <a:gd name="connsiteX7" fmla="*/ 428263 w 1770926"/>
              <a:gd name="connsiteY7" fmla="*/ 277792 h 1863524"/>
              <a:gd name="connsiteX8" fmla="*/ 462987 w 1770926"/>
              <a:gd name="connsiteY8" fmla="*/ 289367 h 1863524"/>
              <a:gd name="connsiteX9" fmla="*/ 497711 w 1770926"/>
              <a:gd name="connsiteY9" fmla="*/ 312516 h 1863524"/>
              <a:gd name="connsiteX10" fmla="*/ 601883 w 1770926"/>
              <a:gd name="connsiteY10" fmla="*/ 370390 h 1863524"/>
              <a:gd name="connsiteX11" fmla="*/ 648182 w 1770926"/>
              <a:gd name="connsiteY11" fmla="*/ 405114 h 1863524"/>
              <a:gd name="connsiteX12" fmla="*/ 682906 w 1770926"/>
              <a:gd name="connsiteY12" fmla="*/ 416689 h 1863524"/>
              <a:gd name="connsiteX13" fmla="*/ 740779 w 1770926"/>
              <a:gd name="connsiteY13" fmla="*/ 439838 h 1863524"/>
              <a:gd name="connsiteX14" fmla="*/ 833377 w 1770926"/>
              <a:gd name="connsiteY14" fmla="*/ 509286 h 1863524"/>
              <a:gd name="connsiteX15" fmla="*/ 868101 w 1770926"/>
              <a:gd name="connsiteY15" fmla="*/ 520861 h 1863524"/>
              <a:gd name="connsiteX16" fmla="*/ 902825 w 1770926"/>
              <a:gd name="connsiteY16" fmla="*/ 544010 h 1863524"/>
              <a:gd name="connsiteX17" fmla="*/ 972273 w 1770926"/>
              <a:gd name="connsiteY17" fmla="*/ 567159 h 1863524"/>
              <a:gd name="connsiteX18" fmla="*/ 1006997 w 1770926"/>
              <a:gd name="connsiteY18" fmla="*/ 578734 h 1863524"/>
              <a:gd name="connsiteX19" fmla="*/ 1099595 w 1770926"/>
              <a:gd name="connsiteY19" fmla="*/ 613458 h 1863524"/>
              <a:gd name="connsiteX20" fmla="*/ 1157468 w 1770926"/>
              <a:gd name="connsiteY20" fmla="*/ 648182 h 1863524"/>
              <a:gd name="connsiteX21" fmla="*/ 1226916 w 1770926"/>
              <a:gd name="connsiteY21" fmla="*/ 694481 h 1863524"/>
              <a:gd name="connsiteX22" fmla="*/ 1250065 w 1770926"/>
              <a:gd name="connsiteY22" fmla="*/ 729205 h 1863524"/>
              <a:gd name="connsiteX23" fmla="*/ 1296364 w 1770926"/>
              <a:gd name="connsiteY23" fmla="*/ 740780 h 1863524"/>
              <a:gd name="connsiteX24" fmla="*/ 1331088 w 1770926"/>
              <a:gd name="connsiteY24" fmla="*/ 763929 h 1863524"/>
              <a:gd name="connsiteX25" fmla="*/ 1377387 w 1770926"/>
              <a:gd name="connsiteY25" fmla="*/ 833377 h 1863524"/>
              <a:gd name="connsiteX26" fmla="*/ 1388962 w 1770926"/>
              <a:gd name="connsiteY26" fmla="*/ 868101 h 1863524"/>
              <a:gd name="connsiteX27" fmla="*/ 1412111 w 1770926"/>
              <a:gd name="connsiteY27" fmla="*/ 891251 h 1863524"/>
              <a:gd name="connsiteX28" fmla="*/ 1435260 w 1770926"/>
              <a:gd name="connsiteY28" fmla="*/ 925975 h 1863524"/>
              <a:gd name="connsiteX29" fmla="*/ 1458410 w 1770926"/>
              <a:gd name="connsiteY29" fmla="*/ 972273 h 1863524"/>
              <a:gd name="connsiteX30" fmla="*/ 1469984 w 1770926"/>
              <a:gd name="connsiteY30" fmla="*/ 1006997 h 1863524"/>
              <a:gd name="connsiteX31" fmla="*/ 1493134 w 1770926"/>
              <a:gd name="connsiteY31" fmla="*/ 1041721 h 1863524"/>
              <a:gd name="connsiteX32" fmla="*/ 1516283 w 1770926"/>
              <a:gd name="connsiteY32" fmla="*/ 1111170 h 1863524"/>
              <a:gd name="connsiteX33" fmla="*/ 1527858 w 1770926"/>
              <a:gd name="connsiteY33" fmla="*/ 1169043 h 1863524"/>
              <a:gd name="connsiteX34" fmla="*/ 1551007 w 1770926"/>
              <a:gd name="connsiteY34" fmla="*/ 1215342 h 1863524"/>
              <a:gd name="connsiteX35" fmla="*/ 1562582 w 1770926"/>
              <a:gd name="connsiteY35" fmla="*/ 1701478 h 1863524"/>
              <a:gd name="connsiteX36" fmla="*/ 1655179 w 1770926"/>
              <a:gd name="connsiteY36" fmla="*/ 1817225 h 1863524"/>
              <a:gd name="connsiteX37" fmla="*/ 1724627 w 1770926"/>
              <a:gd name="connsiteY37" fmla="*/ 1840375 h 1863524"/>
              <a:gd name="connsiteX38" fmla="*/ 1770926 w 1770926"/>
              <a:gd name="connsiteY38" fmla="*/ 1863524 h 186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770926" h="1863524">
                <a:moveTo>
                  <a:pt x="0" y="0"/>
                </a:moveTo>
                <a:cubicBezTo>
                  <a:pt x="27007" y="19291"/>
                  <a:pt x="54824" y="37497"/>
                  <a:pt x="81022" y="57873"/>
                </a:cubicBezTo>
                <a:cubicBezTo>
                  <a:pt x="89636" y="64573"/>
                  <a:pt x="94814" y="75408"/>
                  <a:pt x="104172" y="81023"/>
                </a:cubicBezTo>
                <a:cubicBezTo>
                  <a:pt x="114634" y="87300"/>
                  <a:pt x="127472" y="88313"/>
                  <a:pt x="138896" y="92597"/>
                </a:cubicBezTo>
                <a:cubicBezTo>
                  <a:pt x="158350" y="99892"/>
                  <a:pt x="177478" y="108030"/>
                  <a:pt x="196769" y="115747"/>
                </a:cubicBezTo>
                <a:cubicBezTo>
                  <a:pt x="229038" y="148016"/>
                  <a:pt x="262663" y="183737"/>
                  <a:pt x="300941" y="208344"/>
                </a:cubicBezTo>
                <a:cubicBezTo>
                  <a:pt x="329969" y="227005"/>
                  <a:pt x="364825" y="235501"/>
                  <a:pt x="393539" y="254643"/>
                </a:cubicBezTo>
                <a:cubicBezTo>
                  <a:pt x="405114" y="262359"/>
                  <a:pt x="415821" y="271571"/>
                  <a:pt x="428263" y="277792"/>
                </a:cubicBezTo>
                <a:cubicBezTo>
                  <a:pt x="439176" y="283248"/>
                  <a:pt x="452074" y="283911"/>
                  <a:pt x="462987" y="289367"/>
                </a:cubicBezTo>
                <a:cubicBezTo>
                  <a:pt x="475429" y="295588"/>
                  <a:pt x="485633" y="305614"/>
                  <a:pt x="497711" y="312516"/>
                </a:cubicBezTo>
                <a:cubicBezTo>
                  <a:pt x="574929" y="356641"/>
                  <a:pt x="515137" y="312559"/>
                  <a:pt x="601883" y="370390"/>
                </a:cubicBezTo>
                <a:cubicBezTo>
                  <a:pt x="617934" y="381091"/>
                  <a:pt x="631433" y="395543"/>
                  <a:pt x="648182" y="405114"/>
                </a:cubicBezTo>
                <a:cubicBezTo>
                  <a:pt x="658775" y="411167"/>
                  <a:pt x="671482" y="412405"/>
                  <a:pt x="682906" y="416689"/>
                </a:cubicBezTo>
                <a:cubicBezTo>
                  <a:pt x="702360" y="423984"/>
                  <a:pt x="721488" y="432122"/>
                  <a:pt x="740779" y="439838"/>
                </a:cubicBezTo>
                <a:cubicBezTo>
                  <a:pt x="768201" y="467259"/>
                  <a:pt x="794116" y="496198"/>
                  <a:pt x="833377" y="509286"/>
                </a:cubicBezTo>
                <a:cubicBezTo>
                  <a:pt x="844952" y="513144"/>
                  <a:pt x="857188" y="515405"/>
                  <a:pt x="868101" y="520861"/>
                </a:cubicBezTo>
                <a:cubicBezTo>
                  <a:pt x="880543" y="527082"/>
                  <a:pt x="890113" y="538360"/>
                  <a:pt x="902825" y="544010"/>
                </a:cubicBezTo>
                <a:cubicBezTo>
                  <a:pt x="925123" y="553920"/>
                  <a:pt x="949124" y="559443"/>
                  <a:pt x="972273" y="567159"/>
                </a:cubicBezTo>
                <a:cubicBezTo>
                  <a:pt x="983848" y="571017"/>
                  <a:pt x="996845" y="571966"/>
                  <a:pt x="1006997" y="578734"/>
                </a:cubicBezTo>
                <a:cubicBezTo>
                  <a:pt x="1058090" y="612796"/>
                  <a:pt x="1028080" y="599155"/>
                  <a:pt x="1099595" y="613458"/>
                </a:cubicBezTo>
                <a:cubicBezTo>
                  <a:pt x="1151530" y="665395"/>
                  <a:pt x="1089853" y="610619"/>
                  <a:pt x="1157468" y="648182"/>
                </a:cubicBezTo>
                <a:cubicBezTo>
                  <a:pt x="1181789" y="661694"/>
                  <a:pt x="1226916" y="694481"/>
                  <a:pt x="1226916" y="694481"/>
                </a:cubicBezTo>
                <a:cubicBezTo>
                  <a:pt x="1234632" y="706056"/>
                  <a:pt x="1238490" y="721489"/>
                  <a:pt x="1250065" y="729205"/>
                </a:cubicBezTo>
                <a:cubicBezTo>
                  <a:pt x="1263301" y="738029"/>
                  <a:pt x="1281742" y="734514"/>
                  <a:pt x="1296364" y="740780"/>
                </a:cubicBezTo>
                <a:cubicBezTo>
                  <a:pt x="1309150" y="746260"/>
                  <a:pt x="1319513" y="756213"/>
                  <a:pt x="1331088" y="763929"/>
                </a:cubicBezTo>
                <a:cubicBezTo>
                  <a:pt x="1358611" y="846494"/>
                  <a:pt x="1319585" y="746674"/>
                  <a:pt x="1377387" y="833377"/>
                </a:cubicBezTo>
                <a:cubicBezTo>
                  <a:pt x="1384155" y="843529"/>
                  <a:pt x="1382685" y="857639"/>
                  <a:pt x="1388962" y="868101"/>
                </a:cubicBezTo>
                <a:cubicBezTo>
                  <a:pt x="1394577" y="877459"/>
                  <a:pt x="1405294" y="882729"/>
                  <a:pt x="1412111" y="891251"/>
                </a:cubicBezTo>
                <a:cubicBezTo>
                  <a:pt x="1420801" y="902114"/>
                  <a:pt x="1428358" y="913897"/>
                  <a:pt x="1435260" y="925975"/>
                </a:cubicBezTo>
                <a:cubicBezTo>
                  <a:pt x="1443821" y="940956"/>
                  <a:pt x="1451613" y="956414"/>
                  <a:pt x="1458410" y="972273"/>
                </a:cubicBezTo>
                <a:cubicBezTo>
                  <a:pt x="1463216" y="983487"/>
                  <a:pt x="1464528" y="996084"/>
                  <a:pt x="1469984" y="1006997"/>
                </a:cubicBezTo>
                <a:cubicBezTo>
                  <a:pt x="1476205" y="1019440"/>
                  <a:pt x="1485417" y="1030146"/>
                  <a:pt x="1493134" y="1041721"/>
                </a:cubicBezTo>
                <a:cubicBezTo>
                  <a:pt x="1500850" y="1064871"/>
                  <a:pt x="1511497" y="1087242"/>
                  <a:pt x="1516283" y="1111170"/>
                </a:cubicBezTo>
                <a:cubicBezTo>
                  <a:pt x="1520141" y="1130461"/>
                  <a:pt x="1521637" y="1150379"/>
                  <a:pt x="1527858" y="1169043"/>
                </a:cubicBezTo>
                <a:cubicBezTo>
                  <a:pt x="1533314" y="1185412"/>
                  <a:pt x="1543291" y="1199909"/>
                  <a:pt x="1551007" y="1215342"/>
                </a:cubicBezTo>
                <a:cubicBezTo>
                  <a:pt x="1554865" y="1377387"/>
                  <a:pt x="1552033" y="1539730"/>
                  <a:pt x="1562582" y="1701478"/>
                </a:cubicBezTo>
                <a:cubicBezTo>
                  <a:pt x="1564868" y="1736536"/>
                  <a:pt x="1640893" y="1812463"/>
                  <a:pt x="1655179" y="1817225"/>
                </a:cubicBezTo>
                <a:lnTo>
                  <a:pt x="1724627" y="1840375"/>
                </a:lnTo>
                <a:cubicBezTo>
                  <a:pt x="1764530" y="1853676"/>
                  <a:pt x="1750724" y="1843321"/>
                  <a:pt x="1770926" y="1863524"/>
                </a:cubicBezTo>
              </a:path>
            </a:pathLst>
          </a:cu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6660232" y="620688"/>
            <a:ext cx="792088" cy="1512168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452320" y="194753"/>
            <a:ext cx="1296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Low borehole density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6588224" y="2284666"/>
            <a:ext cx="596372" cy="1118291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156176" y="3362642"/>
            <a:ext cx="1296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High</a:t>
            </a:r>
          </a:p>
          <a:p>
            <a:r>
              <a:rPr lang="en-GB" dirty="0"/>
              <a:t>borehole density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6850" y="1008284"/>
            <a:ext cx="424847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Groundwater bodies mostly only partially described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Insufficient or not maintained monitoring data (groundwater, surface water, climate, land use change)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Insufficient abstraction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Few hydrogeological and even less groundwater vulnerability maps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80112" y="5013176"/>
            <a:ext cx="28803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Kuria, 2013. In: </a:t>
            </a:r>
            <a:r>
              <a:rPr lang="en-GB" sz="1400" dirty="0" err="1"/>
              <a:t>Paron</a:t>
            </a:r>
            <a:r>
              <a:rPr lang="en-GB" sz="1400" dirty="0"/>
              <a:t> et al. (</a:t>
            </a:r>
            <a:r>
              <a:rPr lang="en-GB" sz="1400" dirty="0" err="1"/>
              <a:t>Eds</a:t>
            </a:r>
            <a:r>
              <a:rPr lang="en-GB" sz="1400" dirty="0"/>
              <a:t>) Kenya: A Natural Outlook - </a:t>
            </a:r>
            <a:r>
              <a:rPr lang="en-GB" sz="1400" dirty="0" err="1"/>
              <a:t>Geoenvironmental</a:t>
            </a:r>
            <a:r>
              <a:rPr lang="en-GB" sz="1400" dirty="0"/>
              <a:t> Resources and Hazards. Developments in Earth Surface Processes, 16. </a:t>
            </a:r>
          </a:p>
        </p:txBody>
      </p:sp>
    </p:spTree>
    <p:extLst>
      <p:ext uri="{BB962C8B-B14F-4D97-AF65-F5344CB8AC3E}">
        <p14:creationId xmlns:p14="http://schemas.microsoft.com/office/powerpoint/2010/main" val="457044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0819585-859A-4CC3-BBF0-F205CBD20009}"/>
              </a:ext>
            </a:extLst>
          </p:cNvPr>
          <p:cNvSpPr/>
          <p:nvPr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rgbClr val="27B7B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Typical Assessment Approaches</a:t>
            </a:r>
            <a:endParaRPr lang="en-US" sz="3000" dirty="0">
              <a:solidFill>
                <a:srgbClr val="27B7B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0B583D4-4FF9-4207-9C7C-887B006DEBA3}"/>
              </a:ext>
            </a:extLst>
          </p:cNvPr>
          <p:cNvSpPr txBox="1"/>
          <p:nvPr/>
        </p:nvSpPr>
        <p:spPr>
          <a:xfrm>
            <a:off x="5432961" y="824252"/>
            <a:ext cx="3657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C00000"/>
                </a:solidFill>
              </a:rPr>
              <a:t>Typical approach: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Limited literature review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Assess old geological maps for rock type and structures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Carry out VES / ERT at a point location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Data interpretation &amp; Reporting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553CEC2-A62B-4D02-BBB7-46C898AE22CA}"/>
              </a:ext>
            </a:extLst>
          </p:cNvPr>
          <p:cNvSpPr txBox="1"/>
          <p:nvPr/>
        </p:nvSpPr>
        <p:spPr>
          <a:xfrm>
            <a:off x="5456712" y="2957852"/>
            <a:ext cx="3657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0000"/>
                </a:solidFill>
              </a:rPr>
              <a:t>Project approach: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Systems approach to aquifer studies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Assess existing geological &amp; related info &amp; carry out detailed field mapping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Determine the regional-local geo-evolutionary trend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Determine sites for 2D geophysics &amp; integrate with geology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6" name="Picture 2" descr="stop6 (2)">
            <a:extLst>
              <a:ext uri="{FF2B5EF4-FFF2-40B4-BE49-F238E27FC236}">
                <a16:creationId xmlns:a16="http://schemas.microsoft.com/office/drawing/2014/main" xmlns="" id="{0C95E60D-CD6E-4B3F-9D1E-A9C7DCC74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55" y="1219200"/>
            <a:ext cx="2669639" cy="4747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6249BE6-BEAE-4F95-8792-3C0ED3C75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5858" y="1219200"/>
            <a:ext cx="2676190" cy="47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59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9301FF9-9C37-484D-9A7E-DFE667A528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33"/>
          <a:stretch/>
        </p:blipFill>
        <p:spPr>
          <a:xfrm>
            <a:off x="0" y="18"/>
            <a:ext cx="6324600" cy="68579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08817" y="87178"/>
            <a:ext cx="285403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b="1" dirty="0"/>
              <a:t>Geology/Geophysics supports the structure and development of the GW model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b="1" dirty="0"/>
              <a:t>Provides data on aquifer geometry and hydraulic properties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053EF33-0403-4A02-979F-E9CCA8A00D8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5" t="78526" r="40283" b="3055"/>
          <a:stretch/>
        </p:blipFill>
        <p:spPr>
          <a:xfrm>
            <a:off x="6172200" y="2383407"/>
            <a:ext cx="2950972" cy="22529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EC393AF-1BE3-4E2A-A510-627BBFC15D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71" t="77626" r="4469" b="3361"/>
          <a:stretch/>
        </p:blipFill>
        <p:spPr>
          <a:xfrm>
            <a:off x="6190211" y="4455296"/>
            <a:ext cx="2877589" cy="2376407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3830" y="6461316"/>
            <a:ext cx="416132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SzPct val="110000"/>
              <a:buFont typeface="Arial" panose="020B0604020202020204" pitchFamily="34" charset="0"/>
              <a:buChar char="•"/>
            </a:pPr>
            <a:r>
              <a:rPr lang="en-GB" altLang="en-US" sz="1600" dirty="0">
                <a:solidFill>
                  <a:srgbClr val="FF0000"/>
                </a:solidFill>
              </a:rPr>
              <a:t>SMALL SCALE: </a:t>
            </a:r>
            <a:r>
              <a:rPr lang="en-GB" altLang="en-US" sz="1600" dirty="0"/>
              <a:t>County to local systems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10819585-859A-4CC3-BBF0-F205CBD20009}"/>
              </a:ext>
            </a:extLst>
          </p:cNvPr>
          <p:cNvSpPr/>
          <p:nvPr/>
        </p:nvSpPr>
        <p:spPr>
          <a:xfrm>
            <a:off x="0" y="0"/>
            <a:ext cx="6172200" cy="7647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27B7B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Investing in Groundwater Studies Avoids Costly Mistakes – </a:t>
            </a:r>
            <a:r>
              <a:rPr lang="en-GB" sz="2000" dirty="0" err="1">
                <a:solidFill>
                  <a:srgbClr val="27B7B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Kwale</a:t>
            </a:r>
            <a:r>
              <a:rPr lang="en-GB" sz="2000" dirty="0">
                <a:solidFill>
                  <a:srgbClr val="27B7B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(</a:t>
            </a:r>
            <a:r>
              <a:rPr lang="en-GB" sz="2000" dirty="0" err="1" smtClean="0">
                <a:solidFill>
                  <a:srgbClr val="27B7B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Gro</a:t>
            </a:r>
            <a:r>
              <a:rPr lang="en-GB" sz="2000" dirty="0" smtClean="0">
                <a:solidFill>
                  <a:srgbClr val="27B7B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for </a:t>
            </a:r>
            <a:r>
              <a:rPr lang="en-GB" sz="2000" dirty="0" err="1" smtClean="0">
                <a:solidFill>
                  <a:srgbClr val="27B7B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GooD</a:t>
            </a:r>
            <a:r>
              <a:rPr lang="en-GB" sz="2000" dirty="0" smtClean="0">
                <a:solidFill>
                  <a:srgbClr val="27B7B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Project</a:t>
            </a:r>
            <a:r>
              <a:rPr lang="en-GB" sz="2000" dirty="0">
                <a:solidFill>
                  <a:srgbClr val="27B7B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n-US" sz="2000" dirty="0">
              <a:solidFill>
                <a:srgbClr val="27B7B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7E65CBCC-BE6B-41BF-9E5C-E467F54365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21" y="764704"/>
            <a:ext cx="4383363" cy="124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931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A picture containing text, map&#10;&#10;Description automatically generated">
            <a:extLst>
              <a:ext uri="{FF2B5EF4-FFF2-40B4-BE49-F238E27FC236}">
                <a16:creationId xmlns:a16="http://schemas.microsoft.com/office/drawing/2014/main" xmlns="" id="{7C010A0B-552D-4805-9899-CD9CAA3F0F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08" y="764704"/>
            <a:ext cx="8028383" cy="565467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0819585-859A-4CC3-BBF0-F205CBD20009}"/>
              </a:ext>
            </a:extLst>
          </p:cNvPr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27B7B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Investing in Groundwater Studies Avoids Costly Mistakes (</a:t>
            </a:r>
            <a:r>
              <a:rPr lang="en-GB" sz="2400" dirty="0" err="1">
                <a:solidFill>
                  <a:srgbClr val="27B7B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Lodwar</a:t>
            </a:r>
            <a:r>
              <a:rPr lang="en-GB" sz="2400" dirty="0">
                <a:solidFill>
                  <a:srgbClr val="27B7B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Town, REACH Programme)</a:t>
            </a:r>
            <a:endParaRPr lang="en-US" sz="2400" dirty="0">
              <a:solidFill>
                <a:srgbClr val="27B7B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822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0819585-859A-4CC3-BBF0-F205CBD20009}"/>
              </a:ext>
            </a:extLst>
          </p:cNvPr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27B7B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Groundwater Research &amp; Development for Water Security – A Systems &amp; Scaled Approach</a:t>
            </a:r>
            <a:endParaRPr lang="en-US" sz="2400" dirty="0">
              <a:solidFill>
                <a:srgbClr val="27B7B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960" y="1844824"/>
            <a:ext cx="4932040" cy="3155816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824" y="1124744"/>
            <a:ext cx="4094768" cy="3937445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5796136" y="5877272"/>
            <a:ext cx="3347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Olago, 2018: Hydrogeology Journal, https://doi.org/10.1007/s10040-018-1895-y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673779833"/>
      </p:ext>
    </p:extLst>
  </p:cSld>
  <p:clrMapOvr>
    <a:masterClrMapping/>
  </p:clrMapOvr>
</p:sld>
</file>

<file path=ppt/theme/theme1.xml><?xml version="1.0" encoding="utf-8"?>
<a:theme xmlns:a="http://schemas.openxmlformats.org/drawingml/2006/main" name="REACH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EACH template fonts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inal slid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REACH Template white and footer</Template>
  <TotalTime>3581</TotalTime>
  <Words>456</Words>
  <Application>Microsoft Office PowerPoint</Application>
  <PresentationFormat>On-screen Show (4:3)</PresentationFormat>
  <Paragraphs>49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REACH Template</vt:lpstr>
      <vt:lpstr>Final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Karis McLaughlin</dc:creator>
  <cp:lastModifiedBy>Nancy Gladstone</cp:lastModifiedBy>
  <cp:revision>173</cp:revision>
  <dcterms:created xsi:type="dcterms:W3CDTF">2016-04-12T09:26:02Z</dcterms:created>
  <dcterms:modified xsi:type="dcterms:W3CDTF">2019-05-02T10:26:26Z</dcterms:modified>
</cp:coreProperties>
</file>